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5.xml" ContentType="application/vnd.openxmlformats-officedocument.theme+xml"/>
  <Override PartName="/ppt/slideLayouts/slideLayout23.xml" ContentType="application/vnd.openxmlformats-officedocument.presentationml.slideLayout+xml"/>
  <Override PartName="/ppt/theme/theme6.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7.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8.xml" ContentType="application/vnd.openxmlformats-officedocument.theme+xml"/>
  <Override PartName="/ppt/slideLayouts/slideLayout3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 id="2147483675" r:id="rId2"/>
    <p:sldMasterId id="2147483716" r:id="rId3"/>
    <p:sldMasterId id="2147483705" r:id="rId4"/>
    <p:sldMasterId id="2147483707" r:id="rId5"/>
    <p:sldMasterId id="2147483699" r:id="rId6"/>
    <p:sldMasterId id="2147483688" r:id="rId7"/>
    <p:sldMasterId id="2147483697" r:id="rId8"/>
    <p:sldMasterId id="2147483761" r:id="rId9"/>
  </p:sldMasterIdLst>
  <p:notesMasterIdLst>
    <p:notesMasterId r:id="rId66"/>
  </p:notesMasterIdLst>
  <p:handoutMasterIdLst>
    <p:handoutMasterId r:id="rId67"/>
  </p:handoutMasterIdLst>
  <p:sldIdLst>
    <p:sldId id="293" r:id="rId10"/>
    <p:sldId id="292" r:id="rId11"/>
    <p:sldId id="336" r:id="rId12"/>
    <p:sldId id="333" r:id="rId13"/>
    <p:sldId id="334" r:id="rId14"/>
    <p:sldId id="389" r:id="rId15"/>
    <p:sldId id="390" r:id="rId16"/>
    <p:sldId id="391" r:id="rId17"/>
    <p:sldId id="392" r:id="rId18"/>
    <p:sldId id="377" r:id="rId19"/>
    <p:sldId id="378" r:id="rId20"/>
    <p:sldId id="396" r:id="rId21"/>
    <p:sldId id="403" r:id="rId22"/>
    <p:sldId id="397" r:id="rId23"/>
    <p:sldId id="398" r:id="rId24"/>
    <p:sldId id="404" r:id="rId25"/>
    <p:sldId id="405" r:id="rId26"/>
    <p:sldId id="406" r:id="rId27"/>
    <p:sldId id="407" r:id="rId28"/>
    <p:sldId id="408" r:id="rId29"/>
    <p:sldId id="409" r:id="rId30"/>
    <p:sldId id="410" r:id="rId31"/>
    <p:sldId id="380" r:id="rId32"/>
    <p:sldId id="399" r:id="rId33"/>
    <p:sldId id="400" r:id="rId34"/>
    <p:sldId id="401" r:id="rId35"/>
    <p:sldId id="433" r:id="rId36"/>
    <p:sldId id="402" r:id="rId37"/>
    <p:sldId id="425" r:id="rId38"/>
    <p:sldId id="432" r:id="rId39"/>
    <p:sldId id="435" r:id="rId40"/>
    <p:sldId id="431" r:id="rId41"/>
    <p:sldId id="426" r:id="rId42"/>
    <p:sldId id="427" r:id="rId43"/>
    <p:sldId id="428" r:id="rId44"/>
    <p:sldId id="429" r:id="rId45"/>
    <p:sldId id="430" r:id="rId46"/>
    <p:sldId id="436" r:id="rId47"/>
    <p:sldId id="437" r:id="rId48"/>
    <p:sldId id="438" r:id="rId49"/>
    <p:sldId id="434" r:id="rId50"/>
    <p:sldId id="411" r:id="rId51"/>
    <p:sldId id="412" r:id="rId52"/>
    <p:sldId id="413" r:id="rId53"/>
    <p:sldId id="414" r:id="rId54"/>
    <p:sldId id="415" r:id="rId55"/>
    <p:sldId id="416" r:id="rId56"/>
    <p:sldId id="417" r:id="rId57"/>
    <p:sldId id="418" r:id="rId58"/>
    <p:sldId id="419" r:id="rId59"/>
    <p:sldId id="420" r:id="rId60"/>
    <p:sldId id="421" r:id="rId61"/>
    <p:sldId id="422" r:id="rId62"/>
    <p:sldId id="423" r:id="rId63"/>
    <p:sldId id="424" r:id="rId64"/>
    <p:sldId id="388" r:id="rId65"/>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acey Greene" initials="" lastIdx="11" clrIdx="0"/>
  <p:cmAuthor id="1" name="Jason Rodriguez" initials="" lastIdx="0" clrIdx="1"/>
  <p:cmAuthor id="2" name="Michael Hofmann" initials="" lastIdx="2" clrIdx="2"/>
  <p:cmAuthor id="3" name="Anastasia Greene" initials="" lastIdx="2" clrIdx="3"/>
  <p:cmAuthor id="4" name="Rebecca Turner" initials="RT" lastIdx="4" clrIdx="4"/>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263D"/>
    <a:srgbClr val="AB262E"/>
    <a:srgbClr val="8A0028"/>
    <a:srgbClr val="AB192E"/>
    <a:srgbClr val="A0192E"/>
    <a:srgbClr val="9015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98" autoAdjust="0"/>
    <p:restoredTop sz="86386" autoAdjust="0"/>
  </p:normalViewPr>
  <p:slideViewPr>
    <p:cSldViewPr snapToGrid="0">
      <p:cViewPr varScale="1">
        <p:scale>
          <a:sx n="114" d="100"/>
          <a:sy n="114" d="100"/>
        </p:scale>
        <p:origin x="184" y="296"/>
      </p:cViewPr>
      <p:guideLst>
        <p:guide orient="horz" pos="2160"/>
        <p:guide pos="288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57" d="100"/>
          <a:sy n="57" d="100"/>
        </p:scale>
        <p:origin x="283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7.xml"/><Relationship Id="rId21" Type="http://schemas.openxmlformats.org/officeDocument/2006/relationships/slide" Target="slides/slide12.xml"/><Relationship Id="rId42" Type="http://schemas.openxmlformats.org/officeDocument/2006/relationships/slide" Target="slides/slide33.xml"/><Relationship Id="rId47" Type="http://schemas.openxmlformats.org/officeDocument/2006/relationships/slide" Target="slides/slide38.xml"/><Relationship Id="rId63" Type="http://schemas.openxmlformats.org/officeDocument/2006/relationships/slide" Target="slides/slide54.xml"/><Relationship Id="rId68" Type="http://schemas.openxmlformats.org/officeDocument/2006/relationships/commentAuthors" Target="commentAuthors.xml"/><Relationship Id="rId7" Type="http://schemas.openxmlformats.org/officeDocument/2006/relationships/slideMaster" Target="slideMasters/slideMaster7.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slide" Target="slides/slide36.xml"/><Relationship Id="rId53" Type="http://schemas.openxmlformats.org/officeDocument/2006/relationships/slide" Target="slides/slide44.xml"/><Relationship Id="rId58" Type="http://schemas.openxmlformats.org/officeDocument/2006/relationships/slide" Target="slides/slide49.xml"/><Relationship Id="rId66" Type="http://schemas.openxmlformats.org/officeDocument/2006/relationships/notesMaster" Target="notesMasters/notesMaster1.xml"/><Relationship Id="rId5" Type="http://schemas.openxmlformats.org/officeDocument/2006/relationships/slideMaster" Target="slideMasters/slideMaster5.xml"/><Relationship Id="rId61" Type="http://schemas.openxmlformats.org/officeDocument/2006/relationships/slide" Target="slides/slide52.xml"/><Relationship Id="rId19" Type="http://schemas.openxmlformats.org/officeDocument/2006/relationships/slide" Target="slides/slide10.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slide" Target="slides/slide39.xml"/><Relationship Id="rId56" Type="http://schemas.openxmlformats.org/officeDocument/2006/relationships/slide" Target="slides/slide47.xml"/><Relationship Id="rId64" Type="http://schemas.openxmlformats.org/officeDocument/2006/relationships/slide" Target="slides/slide55.xml"/><Relationship Id="rId69"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59" Type="http://schemas.openxmlformats.org/officeDocument/2006/relationships/slide" Target="slides/slide50.xml"/><Relationship Id="rId67" Type="http://schemas.openxmlformats.org/officeDocument/2006/relationships/handoutMaster" Target="handoutMasters/handoutMaster1.xml"/><Relationship Id="rId20" Type="http://schemas.openxmlformats.org/officeDocument/2006/relationships/slide" Target="slides/slide11.xml"/><Relationship Id="rId41" Type="http://schemas.openxmlformats.org/officeDocument/2006/relationships/slide" Target="slides/slide32.xml"/><Relationship Id="rId54" Type="http://schemas.openxmlformats.org/officeDocument/2006/relationships/slide" Target="slides/slide45.xml"/><Relationship Id="rId62" Type="http://schemas.openxmlformats.org/officeDocument/2006/relationships/slide" Target="slides/slide53.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57" Type="http://schemas.openxmlformats.org/officeDocument/2006/relationships/slide" Target="slides/slide48.xml"/><Relationship Id="rId10" Type="http://schemas.openxmlformats.org/officeDocument/2006/relationships/slide" Target="slides/slide1.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slide" Target="slides/slide43.xml"/><Relationship Id="rId60" Type="http://schemas.openxmlformats.org/officeDocument/2006/relationships/slide" Target="slides/slide51.xml"/><Relationship Id="rId65" Type="http://schemas.openxmlformats.org/officeDocument/2006/relationships/slide" Target="slides/slide56.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D7909B4-0034-084A-82BA-DE59354427DE}" type="datetime1">
              <a:rPr lang="en-US" smtClean="0"/>
              <a:t>12/31/19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74A7536-799B-F143-BC53-9CC169B5E1DE}" type="slidenum">
              <a:rPr lang="en-US" smtClean="0"/>
              <a:t>‹#›</a:t>
            </a:fld>
            <a:endParaRPr lang="en-US"/>
          </a:p>
        </p:txBody>
      </p:sp>
    </p:spTree>
    <p:extLst>
      <p:ext uri="{BB962C8B-B14F-4D97-AF65-F5344CB8AC3E}">
        <p14:creationId xmlns:p14="http://schemas.microsoft.com/office/powerpoint/2010/main" val="322424756"/>
      </p:ext>
    </p:extLst>
  </p:cSld>
  <p:clrMap bg1="lt1" tx1="dk1" bg2="lt2" tx2="dk2" accent1="accent1" accent2="accent2" accent3="accent3" accent4="accent4" accent5="accent5" accent6="accent6" hlink="hlink" folHlink="folHlink"/>
  <p:hf hdr="0" ftr="0" dt="0"/>
</p:handoutMaster>
</file>

<file path=ppt/media/image1.jpg>
</file>

<file path=ppt/media/image11.png>
</file>

<file path=ppt/media/image13.png>
</file>

<file path=ppt/media/image14.jpg>
</file>

<file path=ppt/media/image15.jpg>
</file>

<file path=ppt/media/image16.jpg>
</file>

<file path=ppt/media/image17.png>
</file>

<file path=ppt/media/image18.png>
</file>

<file path=ppt/media/image19.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AEE3B6-A6CF-1B42-910E-8E290E739F0F}" type="datetime1">
              <a:rPr lang="en-US" smtClean="0"/>
              <a:t>12/31/19</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961DC2-A28F-4C81-9966-8D7B3191DD23}" type="slidenum">
              <a:rPr lang="en-US" smtClean="0"/>
              <a:t>‹#›</a:t>
            </a:fld>
            <a:endParaRPr lang="en-US"/>
          </a:p>
        </p:txBody>
      </p:sp>
    </p:spTree>
    <p:extLst>
      <p:ext uri="{BB962C8B-B14F-4D97-AF65-F5344CB8AC3E}">
        <p14:creationId xmlns:p14="http://schemas.microsoft.com/office/powerpoint/2010/main" val="19044143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61DC2-A28F-4C81-9966-8D7B3191DD23}" type="slidenum">
              <a:rPr lang="en-US" smtClean="0"/>
              <a:t>1</a:t>
            </a:fld>
            <a:endParaRPr lang="en-US"/>
          </a:p>
        </p:txBody>
      </p:sp>
    </p:spTree>
    <p:extLst>
      <p:ext uri="{BB962C8B-B14F-4D97-AF65-F5344CB8AC3E}">
        <p14:creationId xmlns:p14="http://schemas.microsoft.com/office/powerpoint/2010/main" val="2140000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61DC2-A28F-4C81-9966-8D7B3191DD23}" type="slidenum">
              <a:rPr lang="en-US" smtClean="0"/>
              <a:t>34</a:t>
            </a:fld>
            <a:endParaRPr lang="en-US"/>
          </a:p>
        </p:txBody>
      </p:sp>
    </p:spTree>
    <p:extLst>
      <p:ext uri="{BB962C8B-B14F-4D97-AF65-F5344CB8AC3E}">
        <p14:creationId xmlns:p14="http://schemas.microsoft.com/office/powerpoint/2010/main" val="42812993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61DC2-A28F-4C81-9966-8D7B3191DD23}" type="slidenum">
              <a:rPr lang="en-US" smtClean="0"/>
              <a:t>35</a:t>
            </a:fld>
            <a:endParaRPr lang="en-US"/>
          </a:p>
        </p:txBody>
      </p:sp>
    </p:spTree>
    <p:extLst>
      <p:ext uri="{BB962C8B-B14F-4D97-AF65-F5344CB8AC3E}">
        <p14:creationId xmlns:p14="http://schemas.microsoft.com/office/powerpoint/2010/main" val="40481189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61DC2-A28F-4C81-9966-8D7B3191DD23}" type="slidenum">
              <a:rPr lang="en-US" smtClean="0"/>
              <a:t>36</a:t>
            </a:fld>
            <a:endParaRPr lang="en-US"/>
          </a:p>
        </p:txBody>
      </p:sp>
    </p:spTree>
    <p:extLst>
      <p:ext uri="{BB962C8B-B14F-4D97-AF65-F5344CB8AC3E}">
        <p14:creationId xmlns:p14="http://schemas.microsoft.com/office/powerpoint/2010/main" val="30536805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61DC2-A28F-4C81-9966-8D7B3191DD23}" type="slidenum">
              <a:rPr lang="en-US" smtClean="0"/>
              <a:t>37</a:t>
            </a:fld>
            <a:endParaRPr lang="en-US"/>
          </a:p>
        </p:txBody>
      </p:sp>
    </p:spTree>
    <p:extLst>
      <p:ext uri="{BB962C8B-B14F-4D97-AF65-F5344CB8AC3E}">
        <p14:creationId xmlns:p14="http://schemas.microsoft.com/office/powerpoint/2010/main" val="38819125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61DC2-A28F-4C81-9966-8D7B3191DD23}" type="slidenum">
              <a:rPr lang="en-US" smtClean="0"/>
              <a:t>38</a:t>
            </a:fld>
            <a:endParaRPr lang="en-US"/>
          </a:p>
        </p:txBody>
      </p:sp>
    </p:spTree>
    <p:extLst>
      <p:ext uri="{BB962C8B-B14F-4D97-AF65-F5344CB8AC3E}">
        <p14:creationId xmlns:p14="http://schemas.microsoft.com/office/powerpoint/2010/main" val="37282316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61DC2-A28F-4C81-9966-8D7B3191DD23}" type="slidenum">
              <a:rPr lang="en-US" smtClean="0"/>
              <a:t>39</a:t>
            </a:fld>
            <a:endParaRPr lang="en-US"/>
          </a:p>
        </p:txBody>
      </p:sp>
    </p:spTree>
    <p:extLst>
      <p:ext uri="{BB962C8B-B14F-4D97-AF65-F5344CB8AC3E}">
        <p14:creationId xmlns:p14="http://schemas.microsoft.com/office/powerpoint/2010/main" val="2780578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61DC2-A28F-4C81-9966-8D7B3191DD23}" type="slidenum">
              <a:rPr lang="en-US" smtClean="0"/>
              <a:t>40</a:t>
            </a:fld>
            <a:endParaRPr lang="en-US"/>
          </a:p>
        </p:txBody>
      </p:sp>
    </p:spTree>
    <p:extLst>
      <p:ext uri="{BB962C8B-B14F-4D97-AF65-F5344CB8AC3E}">
        <p14:creationId xmlns:p14="http://schemas.microsoft.com/office/powerpoint/2010/main" val="2103601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4.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5.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6.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evens Seal">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1012" y="0"/>
            <a:ext cx="5357812" cy="6858000"/>
          </a:xfrm>
          <a:prstGeom prst="rect">
            <a:avLst/>
          </a:prstGeom>
        </p:spPr>
      </p:pic>
      <p:sp>
        <p:nvSpPr>
          <p:cNvPr id="16"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7"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8"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2" name="Group 1"/>
          <p:cNvGrpSpPr/>
          <p:nvPr userDrawn="1"/>
        </p:nvGrpSpPr>
        <p:grpSpPr>
          <a:xfrm>
            <a:off x="-1" y="17762"/>
            <a:ext cx="12188825" cy="742"/>
            <a:chOff x="-1" y="1761975"/>
            <a:chExt cx="12188825" cy="742"/>
          </a:xfrm>
        </p:grpSpPr>
        <p:cxnSp>
          <p:nvCxnSpPr>
            <p:cNvPr id="19" name="Straight Connector 18"/>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userDrawn="1"/>
        </p:nvPicPr>
        <p:blipFill>
          <a:blip r:embed="rId3"/>
          <a:stretch>
            <a:fillRect/>
          </a:stretch>
        </p:blipFill>
        <p:spPr>
          <a:xfrm>
            <a:off x="314666" y="-14942"/>
            <a:ext cx="2672715" cy="1518920"/>
          </a:xfrm>
          <a:prstGeom prst="rect">
            <a:avLst/>
          </a:prstGeom>
        </p:spPr>
      </p:pic>
      <p:grpSp>
        <p:nvGrpSpPr>
          <p:cNvPr id="15" name="Group 14"/>
          <p:cNvGrpSpPr/>
          <p:nvPr userDrawn="1"/>
        </p:nvGrpSpPr>
        <p:grpSpPr>
          <a:xfrm>
            <a:off x="-1" y="6406187"/>
            <a:ext cx="12188825" cy="451813"/>
            <a:chOff x="-1" y="6406187"/>
            <a:chExt cx="12188825" cy="451813"/>
          </a:xfrm>
        </p:grpSpPr>
        <p:sp>
          <p:nvSpPr>
            <p:cNvPr id="21" name="Rectangle 20"/>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616349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bhead w/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11" name="Text Placeholder 2"/>
          <p:cNvSpPr>
            <a:spLocks noGrp="1"/>
          </p:cNvSpPr>
          <p:nvPr>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Clr>
                <a:srgbClr val="AB262E"/>
              </a:buClr>
              <a:buFont typeface="Arial" panose="020B0604020202020204" pitchFamily="34" charset="0"/>
              <a:buChar char="•"/>
              <a:defRPr sz="1600" b="0" i="0">
                <a:latin typeface="Arial"/>
                <a:cs typeface="Arial"/>
              </a:defRPr>
            </a:lvl1pPr>
            <a:lvl2pPr marL="742950" indent="-285750">
              <a:spcBef>
                <a:spcPts val="0"/>
              </a:spcBef>
              <a:spcAft>
                <a:spcPts val="1200"/>
              </a:spcAft>
              <a:buClr>
                <a:srgbClr val="AB262E"/>
              </a:buClr>
              <a:buFont typeface="Arial"/>
              <a:buChar char="•"/>
              <a:defRPr sz="1400" b="0" i="0">
                <a:latin typeface="Arial"/>
                <a:cs typeface="Arial"/>
              </a:defRPr>
            </a:lvl2pPr>
            <a:lvl3pPr marL="1143000" indent="-228600">
              <a:spcBef>
                <a:spcPts val="0"/>
              </a:spcBef>
              <a:spcAft>
                <a:spcPts val="1200"/>
              </a:spcAft>
              <a:buClr>
                <a:srgbClr val="AB262E"/>
              </a:buClr>
              <a:buFont typeface="Arial"/>
              <a:buChar char="•"/>
              <a:defRPr sz="1200" b="0" i="0" baseline="0">
                <a:latin typeface="Arial"/>
                <a:cs typeface="Arial"/>
              </a:defRPr>
            </a:lvl3pPr>
            <a:lvl4pPr marL="1657350" indent="-285750">
              <a:spcBef>
                <a:spcPts val="0"/>
              </a:spcBef>
              <a:spcAft>
                <a:spcPts val="1200"/>
              </a:spcAft>
              <a:buClr>
                <a:srgbClr val="AB262E"/>
              </a:buClr>
              <a:buFont typeface="Arial"/>
              <a:buChar char="•"/>
              <a:defRPr sz="1000" b="0" i="0" baseline="0">
                <a:latin typeface="Arial"/>
                <a:cs typeface="Arial"/>
              </a:defRPr>
            </a:lvl4pPr>
            <a:lvl5pPr marL="2057400" indent="-228600">
              <a:spcBef>
                <a:spcPts val="0"/>
              </a:spcBef>
              <a:spcAft>
                <a:spcPts val="1200"/>
              </a:spcAft>
              <a:buClr>
                <a:srgbClr val="AB262E"/>
              </a:buClr>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302605" y="1006103"/>
            <a:ext cx="972630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15" name="Text Placeholder 2"/>
          <p:cNvSpPr>
            <a:spLocks noGrp="1"/>
          </p:cNvSpPr>
          <p:nvPr>
            <p:ph type="body" sz="quarter" idx="16" hasCustomPrompt="1"/>
          </p:nvPr>
        </p:nvSpPr>
        <p:spPr>
          <a:xfrm>
            <a:off x="6168248" y="1709351"/>
            <a:ext cx="5654546" cy="4384542"/>
          </a:xfrm>
          <a:prstGeom prst="rect">
            <a:avLst/>
          </a:prstGeom>
        </p:spPr>
        <p:txBody>
          <a:bodyPr vert="horz"/>
          <a:lstStyle>
            <a:lvl1pPr marL="342900" indent="-342900">
              <a:spcBef>
                <a:spcPts val="0"/>
              </a:spcBef>
              <a:spcAft>
                <a:spcPts val="1200"/>
              </a:spcAft>
              <a:buClr>
                <a:srgbClr val="AB262E"/>
              </a:buClr>
              <a:buFont typeface="+mj-lt"/>
              <a:buAutoNum type="arabicPeriod"/>
              <a:defRPr sz="1600" b="0" i="0">
                <a:latin typeface="Arial"/>
                <a:cs typeface="Arial"/>
              </a:defRPr>
            </a:lvl1pPr>
            <a:lvl2pPr marL="800100" indent="-342900">
              <a:spcBef>
                <a:spcPts val="0"/>
              </a:spcBef>
              <a:spcAft>
                <a:spcPts val="1200"/>
              </a:spcAft>
              <a:buClr>
                <a:srgbClr val="AB262E"/>
              </a:buClr>
              <a:buFont typeface="+mj-lt"/>
              <a:buAutoNum type="arabicPeriod"/>
              <a:defRPr sz="1400" b="0" i="0">
                <a:latin typeface="Arial"/>
                <a:cs typeface="Arial"/>
              </a:defRPr>
            </a:lvl2pPr>
            <a:lvl3pPr marL="1143000" indent="-228600">
              <a:spcBef>
                <a:spcPts val="0"/>
              </a:spcBef>
              <a:spcAft>
                <a:spcPts val="1200"/>
              </a:spcAft>
              <a:buClr>
                <a:srgbClr val="AB262E"/>
              </a:buClr>
              <a:buFont typeface="+mj-lt"/>
              <a:buAutoNum type="arabicPeriod"/>
              <a:defRPr sz="1200" b="0" i="0" baseline="0">
                <a:latin typeface="Arial"/>
                <a:cs typeface="Arial"/>
              </a:defRPr>
            </a:lvl3pPr>
            <a:lvl4pPr marL="1657350" indent="-285750">
              <a:spcBef>
                <a:spcPts val="0"/>
              </a:spcBef>
              <a:spcAft>
                <a:spcPts val="1200"/>
              </a:spcAft>
              <a:buClr>
                <a:srgbClr val="AB262E"/>
              </a:buClr>
              <a:buFont typeface="+mj-lt"/>
              <a:buAutoNum type="arabicPeriod"/>
              <a:defRPr sz="1000" b="0" i="0" baseline="0">
                <a:latin typeface="Arial"/>
                <a:cs typeface="Arial"/>
              </a:defRPr>
            </a:lvl4pPr>
            <a:lvl5pPr marL="2057400" indent="-228600">
              <a:spcBef>
                <a:spcPts val="0"/>
              </a:spcBef>
              <a:spcAft>
                <a:spcPts val="1200"/>
              </a:spcAft>
              <a:buClr>
                <a:srgbClr val="AB262E"/>
              </a:buClr>
              <a:buFont typeface="+mj-lt"/>
              <a:buAutoNum type="arabicPeriod"/>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7261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05" y="1709352"/>
            <a:ext cx="11585731"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13"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4" name="Slide Number Placeholder 3"/>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6" name="Text Placeholder 4"/>
          <p:cNvSpPr>
            <a:spLocks noGrp="1"/>
          </p:cNvSpPr>
          <p:nvPr>
            <p:ph type="body" sz="quarter" idx="13" hasCustomPrompt="1"/>
          </p:nvPr>
        </p:nvSpPr>
        <p:spPr>
          <a:xfrm>
            <a:off x="302605" y="1006103"/>
            <a:ext cx="11585731"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21728878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bhead w/ No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9" name="Text Placeholder 2"/>
          <p:cNvSpPr>
            <a:spLocks noGrp="1"/>
          </p:cNvSpPr>
          <p:nvPr>
            <p:ph type="body" sz="quarter" idx="12" hasCustomPrompt="1"/>
          </p:nvPr>
        </p:nvSpPr>
        <p:spPr>
          <a:xfrm>
            <a:off x="302606" y="1709352"/>
            <a:ext cx="5617943"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10"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2" name="Text Placeholder 4"/>
          <p:cNvSpPr>
            <a:spLocks noGrp="1"/>
          </p:cNvSpPr>
          <p:nvPr>
            <p:ph type="body" sz="quarter" idx="13" hasCustomPrompt="1"/>
          </p:nvPr>
        </p:nvSpPr>
        <p:spPr>
          <a:xfrm>
            <a:off x="302605" y="1006103"/>
            <a:ext cx="11585731"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14" name="Text Placeholder 2"/>
          <p:cNvSpPr>
            <a:spLocks noGrp="1"/>
          </p:cNvSpPr>
          <p:nvPr>
            <p:ph type="body" sz="quarter" idx="16" hasCustomPrompt="1"/>
          </p:nvPr>
        </p:nvSpPr>
        <p:spPr>
          <a:xfrm>
            <a:off x="6159098" y="1709352"/>
            <a:ext cx="5691148"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19692133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302605" y="1112109"/>
            <a:ext cx="11585731"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8"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Tree>
    <p:extLst>
      <p:ext uri="{BB962C8B-B14F-4D97-AF65-F5344CB8AC3E}">
        <p14:creationId xmlns:p14="http://schemas.microsoft.com/office/powerpoint/2010/main" val="35123603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302606" y="1112109"/>
            <a:ext cx="5663697"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0" name="Text Placeholder 2"/>
          <p:cNvSpPr>
            <a:spLocks noGrp="1"/>
          </p:cNvSpPr>
          <p:nvPr>
            <p:ph type="body" sz="quarter" idx="15" hasCustomPrompt="1"/>
          </p:nvPr>
        </p:nvSpPr>
        <p:spPr>
          <a:xfrm>
            <a:off x="6214002" y="1112109"/>
            <a:ext cx="5663697"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38777181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S">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9567" y="82958"/>
            <a:ext cx="3346704" cy="1646578"/>
          </a:xfrm>
          <a:prstGeom prst="rect">
            <a:avLst/>
          </a:prstGeom>
        </p:spPr>
      </p:pic>
      <p:sp>
        <p:nvSpPr>
          <p:cNvPr id="8" name="Picture Placeholder 2"/>
          <p:cNvSpPr>
            <a:spLocks noGrp="1"/>
          </p:cNvSpPr>
          <p:nvPr>
            <p:ph type="pic" sz="quarter" idx="13" hasCustomPrompt="1"/>
          </p:nvPr>
        </p:nvSpPr>
        <p:spPr>
          <a:xfrm>
            <a:off x="-1" y="3619500"/>
            <a:ext cx="12188825" cy="2787570"/>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a:t>Click to Insert Image</a:t>
            </a:r>
          </a:p>
        </p:txBody>
      </p:sp>
      <p:sp>
        <p:nvSpPr>
          <p:cNvPr id="11" name="Text Placeholder 2"/>
          <p:cNvSpPr>
            <a:spLocks noGrp="1"/>
          </p:cNvSpPr>
          <p:nvPr>
            <p:ph type="body" sz="quarter" idx="12" hasCustomPrompt="1"/>
          </p:nvPr>
        </p:nvSpPr>
        <p:spPr>
          <a:xfrm>
            <a:off x="374316" y="2392946"/>
            <a:ext cx="11296984" cy="109955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14468429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losing Slide - SES">
    <p:spTree>
      <p:nvGrpSpPr>
        <p:cNvPr id="1" name=""/>
        <p:cNvGrpSpPr/>
        <p:nvPr/>
      </p:nvGrpSpPr>
      <p:grpSpPr>
        <a:xfrm>
          <a:off x="0" y="0"/>
          <a:ext cx="0" cy="0"/>
          <a:chOff x="0" y="0"/>
          <a:chExt cx="0" cy="0"/>
        </a:xfrm>
      </p:grpSpPr>
      <p:grpSp>
        <p:nvGrpSpPr>
          <p:cNvPr id="2" name="Group 1"/>
          <p:cNvGrpSpPr/>
          <p:nvPr userDrawn="1"/>
        </p:nvGrpSpPr>
        <p:grpSpPr>
          <a:xfrm>
            <a:off x="-1" y="5092180"/>
            <a:ext cx="12188825" cy="1765820"/>
            <a:chOff x="-1" y="5092180"/>
            <a:chExt cx="12188825" cy="1765820"/>
          </a:xfrm>
        </p:grpSpPr>
        <p:cxnSp>
          <p:nvCxnSpPr>
            <p:cNvPr id="8" name="Straight Connector 7"/>
            <p:cNvCxnSpPr/>
            <p:nvPr/>
          </p:nvCxnSpPr>
          <p:spPr>
            <a:xfrm>
              <a:off x="8129945" y="5092180"/>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 y="5092922"/>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1" y="5128391"/>
              <a:ext cx="12188825" cy="172960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Subtitle 2"/>
          <p:cNvSpPr>
            <a:spLocks noGrp="1"/>
          </p:cNvSpPr>
          <p:nvPr userDrawn="1">
            <p:ph type="subTitle" idx="1" hasCustomPrompt="1"/>
          </p:nvPr>
        </p:nvSpPr>
        <p:spPr>
          <a:xfrm>
            <a:off x="1828324" y="5240939"/>
            <a:ext cx="8532178" cy="1298388"/>
          </a:xfrm>
          <a:prstGeom prst="rect">
            <a:avLst/>
          </a:prstGeom>
        </p:spPr>
        <p:txBody>
          <a:bodyPr anchor="ctr"/>
          <a:lstStyle>
            <a:lvl1pPr marL="0" indent="0" algn="ctr">
              <a:lnSpc>
                <a:spcPct val="120000"/>
              </a:lnSpc>
              <a:spcBef>
                <a:spcPts val="0"/>
              </a:spcBef>
              <a:buNone/>
              <a:defRPr sz="1800" b="0" i="0" baseline="0">
                <a:solidFill>
                  <a:schemeClr val="tx1">
                    <a:lumMod val="75000"/>
                    <a:lumOff val="25000"/>
                  </a:schemeClr>
                </a:solidFill>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Presenter Name Here</a:t>
            </a:r>
            <a:br>
              <a:rPr lang="en-US" dirty="0"/>
            </a:br>
            <a:r>
              <a:rPr lang="en-US" dirty="0"/>
              <a:t>Email Here</a:t>
            </a:r>
            <a:br>
              <a:rPr lang="en-US" dirty="0"/>
            </a:br>
            <a:r>
              <a:rPr lang="en-US" dirty="0"/>
              <a:t>Phone Here</a:t>
            </a:r>
          </a:p>
        </p:txBody>
      </p:sp>
      <p:pic>
        <p:nvPicPr>
          <p:cNvPr id="5" name="Picture 4"/>
          <p:cNvPicPr>
            <a:picLocks noChangeAspect="1"/>
          </p:cNvPicPr>
          <p:nvPr userDrawn="1"/>
        </p:nvPicPr>
        <p:blipFill>
          <a:blip r:embed="rId2"/>
          <a:stretch>
            <a:fillRect/>
          </a:stretch>
        </p:blipFill>
        <p:spPr>
          <a:xfrm>
            <a:off x="4871521" y="4263995"/>
            <a:ext cx="2438400" cy="368300"/>
          </a:xfrm>
          <a:prstGeom prst="rect">
            <a:avLst/>
          </a:prstGeom>
        </p:spPr>
      </p:pic>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453520" y="681016"/>
            <a:ext cx="3245314" cy="3022779"/>
          </a:xfrm>
          <a:prstGeom prst="rect">
            <a:avLst/>
          </a:prstGeom>
        </p:spPr>
      </p:pic>
    </p:spTree>
    <p:extLst>
      <p:ext uri="{BB962C8B-B14F-4D97-AF65-F5344CB8AC3E}">
        <p14:creationId xmlns:p14="http://schemas.microsoft.com/office/powerpoint/2010/main" val="98414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AS">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4824" y="-1"/>
            <a:ext cx="9144001" cy="6858001"/>
          </a:xfrm>
          <a:prstGeom prst="rect">
            <a:avLst/>
          </a:prstGeom>
        </p:spPr>
      </p:pic>
      <p:sp>
        <p:nvSpPr>
          <p:cNvPr id="24" name="Rectangle 23"/>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7" name="Picture 26"/>
          <p:cNvPicPr>
            <a:picLocks noChangeAspect="1"/>
          </p:cNvPicPr>
          <p:nvPr userDrawn="1"/>
        </p:nvPicPr>
        <p:blipFill>
          <a:blip r:embed="rId3"/>
          <a:stretch>
            <a:fillRect/>
          </a:stretch>
        </p:blipFill>
        <p:spPr>
          <a:xfrm>
            <a:off x="8435975" y="6584950"/>
            <a:ext cx="2933700" cy="127000"/>
          </a:xfrm>
          <a:prstGeom prst="rect">
            <a:avLst/>
          </a:prstGeom>
        </p:spPr>
      </p:pic>
      <p:sp>
        <p:nvSpPr>
          <p:cNvPr id="17" name="Text Placeholder 2"/>
          <p:cNvSpPr>
            <a:spLocks noGrp="1"/>
          </p:cNvSpPr>
          <p:nvPr userDrawn="1">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itle 1"/>
          <p:cNvSpPr>
            <a:spLocks noGrp="1"/>
          </p:cNvSpPr>
          <p:nvPr userDrawn="1">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9" name="Text Placeholder 4"/>
          <p:cNvSpPr>
            <a:spLocks noGrp="1"/>
          </p:cNvSpPr>
          <p:nvPr userDrawn="1">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20" name="Group 19"/>
          <p:cNvGrpSpPr/>
          <p:nvPr userDrawn="1"/>
        </p:nvGrpSpPr>
        <p:grpSpPr>
          <a:xfrm>
            <a:off x="-1" y="-8881"/>
            <a:ext cx="12188825" cy="1238113"/>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a:srcRect t="13018" r="68665"/>
            <a:stretch/>
          </p:blipFill>
          <p:spPr>
            <a:xfrm>
              <a:off x="8323018" y="0"/>
              <a:ext cx="588774" cy="928827"/>
            </a:xfrm>
            <a:prstGeom prst="rect">
              <a:avLst/>
            </a:prstGeom>
          </p:spPr>
        </p:pic>
      </p:gr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7578897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4825" y="0"/>
            <a:ext cx="9143999" cy="6858000"/>
          </a:xfrm>
          <a:prstGeom prst="rect">
            <a:avLst/>
          </a:prstGeom>
        </p:spPr>
      </p:pic>
      <p:sp>
        <p:nvSpPr>
          <p:cNvPr id="16" name="Rectangle 15"/>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8" name="Straight Connector 27"/>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30" name="Picture 29"/>
          <p:cNvPicPr>
            <a:picLocks noChangeAspect="1"/>
          </p:cNvPicPr>
          <p:nvPr userDrawn="1"/>
        </p:nvPicPr>
        <p:blipFill>
          <a:blip r:embed="rId3"/>
          <a:stretch>
            <a:fillRect/>
          </a:stretch>
        </p:blipFill>
        <p:spPr>
          <a:xfrm>
            <a:off x="8435975" y="6584950"/>
            <a:ext cx="2933700" cy="127000"/>
          </a:xfrm>
          <a:prstGeom prst="rect">
            <a:avLst/>
          </a:prstGeom>
        </p:spPr>
      </p:pic>
      <p:sp>
        <p:nvSpPr>
          <p:cNvPr id="17" name="Text Placeholder 2"/>
          <p:cNvSpPr>
            <a:spLocks noGrp="1"/>
          </p:cNvSpPr>
          <p:nvPr>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20" name="Text Placeholder 4"/>
          <p:cNvSpPr>
            <a:spLocks noGrp="1"/>
          </p:cNvSpPr>
          <p:nvPr>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18" name="Group 17"/>
          <p:cNvGrpSpPr/>
          <p:nvPr userDrawn="1"/>
        </p:nvGrpSpPr>
        <p:grpSpPr>
          <a:xfrm>
            <a:off x="-1" y="-8881"/>
            <a:ext cx="12188825" cy="1238113"/>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a:srcRect t="13018" r="68665"/>
            <a:stretch/>
          </p:blipFill>
          <p:spPr>
            <a:xfrm>
              <a:off x="8323018" y="0"/>
              <a:ext cx="588774" cy="928827"/>
            </a:xfrm>
            <a:prstGeom prst="rect">
              <a:avLst/>
            </a:prstGeom>
          </p:spPr>
        </p:pic>
      </p:gr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8270503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NYC">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85465" y="0"/>
            <a:ext cx="9103360" cy="6827520"/>
          </a:xfrm>
          <a:prstGeom prst="rect">
            <a:avLst/>
          </a:prstGeom>
        </p:spPr>
      </p:pic>
      <p:sp>
        <p:nvSpPr>
          <p:cNvPr id="18" name="Rectangle 17"/>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9" name="Picture 28"/>
          <p:cNvPicPr>
            <a:picLocks noChangeAspect="1"/>
          </p:cNvPicPr>
          <p:nvPr userDrawn="1"/>
        </p:nvPicPr>
        <p:blipFill>
          <a:blip r:embed="rId3"/>
          <a:stretch>
            <a:fillRect/>
          </a:stretch>
        </p:blipFill>
        <p:spPr>
          <a:xfrm>
            <a:off x="8435975" y="6584950"/>
            <a:ext cx="2933700" cy="127000"/>
          </a:xfrm>
          <a:prstGeom prst="rect">
            <a:avLst/>
          </a:prstGeom>
        </p:spPr>
      </p:pic>
      <p:sp>
        <p:nvSpPr>
          <p:cNvPr id="12" name="Text Placeholder 2"/>
          <p:cNvSpPr>
            <a:spLocks noGrp="1"/>
          </p:cNvSpPr>
          <p:nvPr>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20" name="Group 19"/>
          <p:cNvGrpSpPr/>
          <p:nvPr userDrawn="1"/>
        </p:nvGrpSpPr>
        <p:grpSpPr>
          <a:xfrm>
            <a:off x="-1" y="-8881"/>
            <a:ext cx="12188825" cy="1238113"/>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a:srcRect t="13018" r="68665"/>
            <a:stretch/>
          </p:blipFill>
          <p:spPr>
            <a:xfrm>
              <a:off x="8323018" y="0"/>
              <a:ext cx="588774" cy="928827"/>
            </a:xfrm>
            <a:prstGeom prst="rect">
              <a:avLst/>
            </a:prstGeom>
          </p:spPr>
        </p:pic>
      </p:gr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075254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evens Cloc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1012" y="0"/>
            <a:ext cx="5357812" cy="6858000"/>
          </a:xfrm>
          <a:prstGeom prst="rect">
            <a:avLst/>
          </a:prstGeom>
        </p:spPr>
      </p:pic>
      <p:sp>
        <p:nvSpPr>
          <p:cNvPr id="18"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9"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20"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7" name="Group 16"/>
          <p:cNvGrpSpPr/>
          <p:nvPr userDrawn="1"/>
        </p:nvGrpSpPr>
        <p:grpSpPr>
          <a:xfrm>
            <a:off x="-1" y="17762"/>
            <a:ext cx="12188825" cy="742"/>
            <a:chOff x="-1" y="1761975"/>
            <a:chExt cx="12188825" cy="742"/>
          </a:xfrm>
        </p:grpSpPr>
        <p:cxnSp>
          <p:nvCxnSpPr>
            <p:cNvPr id="21" name="Straight Connector 20"/>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Connector 15"/>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217304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393828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6" name="Text Placeholder 17"/>
          <p:cNvSpPr>
            <a:spLocks noGrp="1"/>
          </p:cNvSpPr>
          <p:nvPr>
            <p:ph type="body" sz="quarter" idx="13" hasCustomPrompt="1"/>
          </p:nvPr>
        </p:nvSpPr>
        <p:spPr>
          <a:xfrm>
            <a:off x="214782" y="2237110"/>
            <a:ext cx="11737153" cy="1907234"/>
          </a:xfrm>
          <a:prstGeom prst="rect">
            <a:avLst/>
          </a:prstGeom>
        </p:spPr>
        <p:txBody>
          <a:bodyPr anchor="ctr"/>
          <a:lstStyle>
            <a:lvl1pPr marL="0" indent="0" algn="ctr">
              <a:lnSpc>
                <a:spcPct val="100000"/>
              </a:lnSpc>
              <a:buNone/>
              <a:defRPr sz="3000" b="1" i="0">
                <a:latin typeface="Arial"/>
                <a:cs typeface="Arial"/>
              </a:defRPr>
            </a:lvl1pPr>
          </a:lstStyle>
          <a:p>
            <a:pPr lvl="0"/>
            <a:r>
              <a:rPr lang="en-US" dirty="0">
                <a:solidFill>
                  <a:schemeClr val="tx1"/>
                </a:solidFill>
              </a:rPr>
              <a:t>Section Break Line 1</a:t>
            </a:r>
            <a:br>
              <a:rPr lang="en-US" dirty="0">
                <a:solidFill>
                  <a:schemeClr val="tx1"/>
                </a:solidFill>
              </a:rPr>
            </a:br>
            <a:r>
              <a:rPr lang="en-US" dirty="0">
                <a:solidFill>
                  <a:schemeClr val="tx1"/>
                </a:solidFill>
              </a:rPr>
              <a:t>Section Break Line 2</a:t>
            </a:r>
            <a:endParaRPr lang="en-US" dirty="0"/>
          </a:p>
        </p:txBody>
      </p:sp>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2"/>
            <a:srcRect t="13018" r="68665"/>
            <a:stretch/>
          </p:blipFill>
          <p:spPr>
            <a:xfrm>
              <a:off x="8323018" y="0"/>
              <a:ext cx="588774" cy="928827"/>
            </a:xfrm>
            <a:prstGeom prst="rect">
              <a:avLst/>
            </a:prstGeom>
          </p:spPr>
        </p:pic>
      </p:grpSp>
      <p:sp>
        <p:nvSpPr>
          <p:cNvPr id="24" name="Rectangle 23"/>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7" name="Picture 26"/>
          <p:cNvPicPr>
            <a:picLocks noChangeAspect="1"/>
          </p:cNvPicPr>
          <p:nvPr userDrawn="1"/>
        </p:nvPicPr>
        <p:blipFill>
          <a:blip r:embed="rId3"/>
          <a:stretch>
            <a:fillRect/>
          </a:stretch>
        </p:blipFill>
        <p:spPr>
          <a:xfrm>
            <a:off x="8982075" y="6584950"/>
            <a:ext cx="2933700" cy="127000"/>
          </a:xfrm>
          <a:prstGeom prst="rect">
            <a:avLst/>
          </a:prstGeom>
        </p:spPr>
      </p:pic>
    </p:spTree>
    <p:extLst>
      <p:ext uri="{BB962C8B-B14F-4D97-AF65-F5344CB8AC3E}">
        <p14:creationId xmlns:p14="http://schemas.microsoft.com/office/powerpoint/2010/main" val="38466832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w/ Image">
    <p:spTree>
      <p:nvGrpSpPr>
        <p:cNvPr id="1" name=""/>
        <p:cNvGrpSpPr/>
        <p:nvPr/>
      </p:nvGrpSpPr>
      <p:grpSpPr>
        <a:xfrm>
          <a:off x="0" y="0"/>
          <a:ext cx="0" cy="0"/>
          <a:chOff x="0" y="0"/>
          <a:chExt cx="0" cy="0"/>
        </a:xfrm>
      </p:grpSpPr>
      <p:sp>
        <p:nvSpPr>
          <p:cNvPr id="14" name="Rectangle 13"/>
          <p:cNvSpPr/>
          <p:nvPr userDrawn="1"/>
        </p:nvSpPr>
        <p:spPr>
          <a:xfrm>
            <a:off x="-1" y="4919822"/>
            <a:ext cx="12188825" cy="193817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12188825" cy="4895273"/>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a:t>Click to Insert Image</a:t>
            </a:r>
          </a:p>
        </p:txBody>
      </p:sp>
      <p:sp>
        <p:nvSpPr>
          <p:cNvPr id="6" name="Text Placeholder 17"/>
          <p:cNvSpPr>
            <a:spLocks noGrp="1"/>
          </p:cNvSpPr>
          <p:nvPr>
            <p:ph type="body" sz="quarter" idx="13" hasCustomPrompt="1"/>
          </p:nvPr>
        </p:nvSpPr>
        <p:spPr>
          <a:xfrm>
            <a:off x="214782" y="5545997"/>
            <a:ext cx="10510190"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a:solidFill>
                  <a:schemeClr val="tx1"/>
                </a:solidFill>
              </a:rPr>
              <a:t>Section Break Line</a:t>
            </a:r>
            <a:endParaRPr lang="en-US" dirty="0"/>
          </a:p>
        </p:txBody>
      </p:sp>
      <p:grpSp>
        <p:nvGrpSpPr>
          <p:cNvPr id="8" name="Group 7"/>
          <p:cNvGrpSpPr/>
          <p:nvPr userDrawn="1"/>
        </p:nvGrpSpPr>
        <p:grpSpPr>
          <a:xfrm>
            <a:off x="-1" y="4875418"/>
            <a:ext cx="12188825" cy="1238113"/>
            <a:chOff x="0" y="6662"/>
            <a:chExt cx="9144000" cy="928827"/>
          </a:xfrm>
        </p:grpSpPr>
        <p:cxnSp>
          <p:nvCxnSpPr>
            <p:cNvPr id="11" name="Straight Connector 1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3" name="Picture 12"/>
            <p:cNvPicPr>
              <a:picLocks noChangeAspect="1"/>
            </p:cNvPicPr>
            <p:nvPr/>
          </p:nvPicPr>
          <p:blipFill rotWithShape="1">
            <a:blip r:embed="rId2"/>
            <a:srcRect t="13018" r="68665"/>
            <a:stretch/>
          </p:blipFill>
          <p:spPr>
            <a:xfrm>
              <a:off x="8323018" y="6662"/>
              <a:ext cx="588774" cy="928827"/>
            </a:xfrm>
            <a:prstGeom prst="rect">
              <a:avLst/>
            </a:prstGeom>
          </p:spPr>
        </p:pic>
      </p:grpSp>
      <p:pic>
        <p:nvPicPr>
          <p:cNvPr id="10" name="Picture 9"/>
          <p:cNvPicPr>
            <a:picLocks noChangeAspect="1"/>
          </p:cNvPicPr>
          <p:nvPr userDrawn="1"/>
        </p:nvPicPr>
        <p:blipFill>
          <a:blip r:embed="rId3"/>
          <a:stretch>
            <a:fillRect/>
          </a:stretch>
        </p:blipFill>
        <p:spPr>
          <a:xfrm>
            <a:off x="8982075" y="6584950"/>
            <a:ext cx="2933700" cy="127000"/>
          </a:xfrm>
          <a:prstGeom prst="rect">
            <a:avLst/>
          </a:prstGeom>
        </p:spPr>
      </p:pic>
    </p:spTree>
    <p:extLst>
      <p:ext uri="{BB962C8B-B14F-4D97-AF65-F5344CB8AC3E}">
        <p14:creationId xmlns:p14="http://schemas.microsoft.com/office/powerpoint/2010/main" val="4440247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p:cNvSpPr>
            <a:spLocks noGrp="1"/>
          </p:cNvSpPr>
          <p:nvPr>
            <p:ph type="body" sz="quarter" idx="12" hasCustomPrompt="1"/>
          </p:nvPr>
        </p:nvSpPr>
        <p:spPr>
          <a:xfrm>
            <a:off x="991552" y="1570618"/>
            <a:ext cx="10227600" cy="3490253"/>
          </a:xfrm>
          <a:prstGeom prst="rect">
            <a:avLst/>
          </a:prstGeom>
        </p:spPr>
        <p:txBody>
          <a:bodyPr vert="horz" anchor="ctr"/>
          <a:lstStyle>
            <a:lvl1pPr marL="0" indent="0" algn="ctr">
              <a:buNone/>
              <a:defRPr sz="3600" b="0" i="1" baseline="0">
                <a:latin typeface="Times New Roman"/>
                <a:cs typeface="Times New Roman"/>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Insert Quote or Excerpt Here</a:t>
            </a:r>
          </a:p>
        </p:txBody>
      </p:sp>
      <p:sp>
        <p:nvSpPr>
          <p:cNvPr id="17" name="Text Placeholder 16"/>
          <p:cNvSpPr>
            <a:spLocks noGrp="1"/>
          </p:cNvSpPr>
          <p:nvPr>
            <p:ph type="body" sz="quarter" idx="13" hasCustomPrompt="1"/>
          </p:nvPr>
        </p:nvSpPr>
        <p:spPr>
          <a:xfrm>
            <a:off x="4412102" y="5206138"/>
            <a:ext cx="7419101" cy="897659"/>
          </a:xfrm>
          <a:prstGeom prst="rect">
            <a:avLst/>
          </a:prstGeom>
        </p:spPr>
        <p:txBody>
          <a:bodyPr vert="horz"/>
          <a:lstStyle>
            <a:lvl1pPr marL="0" indent="0" algn="r">
              <a:buNone/>
              <a:defRPr sz="1600" b="0" i="0" baseline="0">
                <a:latin typeface="Arial"/>
                <a:cs typeface="Arial"/>
              </a:defRPr>
            </a:lvl1pPr>
          </a:lstStyle>
          <a:p>
            <a:pPr lvl="0"/>
            <a:r>
              <a:rPr lang="en-US" dirty="0"/>
              <a:t>Insert Quote Attribution Here</a:t>
            </a:r>
          </a:p>
        </p:txBody>
      </p:sp>
      <p:pic>
        <p:nvPicPr>
          <p:cNvPr id="21" name="Picture 20"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721" y="1561545"/>
            <a:ext cx="743664" cy="371928"/>
          </a:xfrm>
          <a:prstGeom prst="rect">
            <a:avLst/>
          </a:prstGeom>
        </p:spPr>
      </p:pic>
      <p:pic>
        <p:nvPicPr>
          <p:cNvPr id="22" name="Picture 21"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0800000">
            <a:off x="11090865" y="4701328"/>
            <a:ext cx="743664" cy="371928"/>
          </a:xfrm>
          <a:prstGeom prst="rect">
            <a:avLst/>
          </a:prstGeom>
        </p:spPr>
      </p:pic>
      <p:sp>
        <p:nvSpPr>
          <p:cNvPr id="10"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4185593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ullets and 1 Photo w/ Caption">
    <p:spTree>
      <p:nvGrpSpPr>
        <p:cNvPr id="1" name=""/>
        <p:cNvGrpSpPr/>
        <p:nvPr/>
      </p:nvGrpSpPr>
      <p:grpSpPr>
        <a:xfrm>
          <a:off x="0" y="0"/>
          <a:ext cx="0" cy="0"/>
          <a:chOff x="0" y="0"/>
          <a:chExt cx="0" cy="0"/>
        </a:xfrm>
      </p:grpSpPr>
      <p:sp>
        <p:nvSpPr>
          <p:cNvPr id="3" name="Picture Placeholder 2"/>
          <p:cNvSpPr>
            <a:spLocks noGrp="1"/>
          </p:cNvSpPr>
          <p:nvPr>
            <p:ph type="pic" sz="quarter" idx="15" hasCustomPrompt="1"/>
          </p:nvPr>
        </p:nvSpPr>
        <p:spPr>
          <a:xfrm>
            <a:off x="6882117" y="1578919"/>
            <a:ext cx="5006220" cy="4094769"/>
          </a:xfrm>
          <a:prstGeom prst="rect">
            <a:avLst/>
          </a:prstGeom>
        </p:spPr>
        <p:txBody>
          <a:bodyPr anchor="ctr"/>
          <a:lstStyle>
            <a:lvl1pPr marL="0" indent="0" algn="ctr">
              <a:buNone/>
              <a:defRPr sz="1600" b="0" i="0">
                <a:latin typeface="Arial"/>
                <a:cs typeface="Arial"/>
              </a:defRPr>
            </a:lvl1pPr>
          </a:lstStyle>
          <a:p>
            <a:r>
              <a:rPr lang="en-US" dirty="0"/>
              <a:t>Click to Insert Image</a:t>
            </a:r>
          </a:p>
        </p:txBody>
      </p:sp>
      <p:sp>
        <p:nvSpPr>
          <p:cNvPr id="9" name="Text Placeholder 3"/>
          <p:cNvSpPr>
            <a:spLocks noGrp="1"/>
          </p:cNvSpPr>
          <p:nvPr>
            <p:ph type="body" sz="quarter" idx="28" hasCustomPrompt="1"/>
          </p:nvPr>
        </p:nvSpPr>
        <p:spPr>
          <a:xfrm>
            <a:off x="6882118" y="5766677"/>
            <a:ext cx="5006219" cy="327216"/>
          </a:xfrm>
          <a:prstGeom prst="rect">
            <a:avLst/>
          </a:prstGeom>
        </p:spPr>
        <p:txBody>
          <a:bodyPr vert="horz"/>
          <a:lstStyle>
            <a:lvl1pPr marL="0" indent="0" algn="ctr">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photo caption(s) here.</a:t>
            </a:r>
          </a:p>
        </p:txBody>
      </p:sp>
      <p:sp>
        <p:nvSpPr>
          <p:cNvPr id="10" name="Text Placeholder 2"/>
          <p:cNvSpPr>
            <a:spLocks noGrp="1"/>
          </p:cNvSpPr>
          <p:nvPr>
            <p:ph type="body" sz="quarter" idx="12" hasCustomPrompt="1"/>
          </p:nvPr>
        </p:nvSpPr>
        <p:spPr>
          <a:xfrm>
            <a:off x="302605" y="1578920"/>
            <a:ext cx="5654546" cy="4514974"/>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4" name="Slide Number Placeholder 3"/>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4702348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ullets and 4 Photos">
    <p:spTree>
      <p:nvGrpSpPr>
        <p:cNvPr id="1" name=""/>
        <p:cNvGrpSpPr/>
        <p:nvPr/>
      </p:nvGrpSpPr>
      <p:grpSpPr>
        <a:xfrm>
          <a:off x="0" y="0"/>
          <a:ext cx="0" cy="0"/>
          <a:chOff x="0" y="0"/>
          <a:chExt cx="0" cy="0"/>
        </a:xfrm>
      </p:grpSpPr>
      <p:sp>
        <p:nvSpPr>
          <p:cNvPr id="9" name="Picture Placeholder 7"/>
          <p:cNvSpPr>
            <a:spLocks noGrp="1" noChangeAspect="1"/>
          </p:cNvSpPr>
          <p:nvPr>
            <p:ph type="pic" sz="quarter" idx="18" hasCustomPrompt="1"/>
          </p:nvPr>
        </p:nvSpPr>
        <p:spPr>
          <a:xfrm>
            <a:off x="6754517" y="1573230"/>
            <a:ext cx="2468433"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20" name="Picture Placeholder 7"/>
          <p:cNvSpPr>
            <a:spLocks noGrp="1" noChangeAspect="1"/>
          </p:cNvSpPr>
          <p:nvPr>
            <p:ph type="pic" sz="quarter" idx="19" hasCustomPrompt="1"/>
          </p:nvPr>
        </p:nvSpPr>
        <p:spPr>
          <a:xfrm>
            <a:off x="9361927" y="1573230"/>
            <a:ext cx="2452019"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3" name="Picture Placeholder 7"/>
          <p:cNvSpPr>
            <a:spLocks noGrp="1" noChangeAspect="1"/>
          </p:cNvSpPr>
          <p:nvPr>
            <p:ph type="pic" sz="quarter" idx="20" hasCustomPrompt="1"/>
          </p:nvPr>
        </p:nvSpPr>
        <p:spPr>
          <a:xfrm>
            <a:off x="6754517" y="3914119"/>
            <a:ext cx="2468433"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5" name="Picture Placeholder 7"/>
          <p:cNvSpPr>
            <a:spLocks noGrp="1" noChangeAspect="1"/>
          </p:cNvSpPr>
          <p:nvPr>
            <p:ph type="pic" sz="quarter" idx="21" hasCustomPrompt="1"/>
          </p:nvPr>
        </p:nvSpPr>
        <p:spPr>
          <a:xfrm>
            <a:off x="9361927" y="3914119"/>
            <a:ext cx="2452019"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0" name="Text Placeholder 2"/>
          <p:cNvSpPr>
            <a:spLocks noGrp="1"/>
          </p:cNvSpPr>
          <p:nvPr>
            <p:ph type="body" sz="quarter" idx="12" hasCustomPrompt="1"/>
          </p:nvPr>
        </p:nvSpPr>
        <p:spPr>
          <a:xfrm>
            <a:off x="302605" y="1572055"/>
            <a:ext cx="5654546" cy="4521839"/>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22"/>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24002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Photo Grid w/ Caption">
    <p:spTree>
      <p:nvGrpSpPr>
        <p:cNvPr id="1" name=""/>
        <p:cNvGrpSpPr/>
        <p:nvPr/>
      </p:nvGrpSpPr>
      <p:grpSpPr>
        <a:xfrm>
          <a:off x="0" y="0"/>
          <a:ext cx="0" cy="0"/>
          <a:chOff x="0" y="0"/>
          <a:chExt cx="0" cy="0"/>
        </a:xfrm>
      </p:grpSpPr>
      <p:sp>
        <p:nvSpPr>
          <p:cNvPr id="14" name="Picture Placeholder 7"/>
          <p:cNvSpPr>
            <a:spLocks noGrp="1" noChangeAspect="1"/>
          </p:cNvSpPr>
          <p:nvPr>
            <p:ph type="pic" sz="quarter" idx="14" hasCustomPrompt="1"/>
          </p:nvPr>
        </p:nvSpPr>
        <p:spPr>
          <a:xfrm>
            <a:off x="319232" y="1578919"/>
            <a:ext cx="6075064" cy="4382344"/>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35" name="Picture Placeholder 7"/>
          <p:cNvSpPr>
            <a:spLocks noGrp="1"/>
          </p:cNvSpPr>
          <p:nvPr>
            <p:ph type="pic" sz="quarter" idx="24" hasCustomPrompt="1"/>
          </p:nvPr>
        </p:nvSpPr>
        <p:spPr>
          <a:xfrm>
            <a:off x="6510381" y="3690748"/>
            <a:ext cx="2960142"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36" name="Picture Placeholder 7"/>
          <p:cNvSpPr>
            <a:spLocks noGrp="1"/>
          </p:cNvSpPr>
          <p:nvPr>
            <p:ph type="pic" sz="quarter" idx="25" hasCustomPrompt="1"/>
          </p:nvPr>
        </p:nvSpPr>
        <p:spPr>
          <a:xfrm>
            <a:off x="6510381" y="1578920"/>
            <a:ext cx="2960142"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4" name="Text Placeholder 3"/>
          <p:cNvSpPr>
            <a:spLocks noGrp="1"/>
          </p:cNvSpPr>
          <p:nvPr>
            <p:ph type="body" sz="quarter" idx="28" hasCustomPrompt="1"/>
          </p:nvPr>
        </p:nvSpPr>
        <p:spPr>
          <a:xfrm>
            <a:off x="9605955" y="1572055"/>
            <a:ext cx="2292963" cy="3567597"/>
          </a:xfrm>
          <a:prstGeom prst="rect">
            <a:avLst/>
          </a:prstGeom>
        </p:spPr>
        <p:txBody>
          <a:bodyPr vert="horz"/>
          <a:lstStyle>
            <a:lvl1pPr marL="0" indent="0" algn="l">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photo caption(s) here.</a:t>
            </a:r>
          </a:p>
        </p:txBody>
      </p:sp>
      <p:sp>
        <p:nvSpPr>
          <p:cNvPr id="8"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7009960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ubhead and Chart w/ Caption Left">
    <p:spTree>
      <p:nvGrpSpPr>
        <p:cNvPr id="1" name=""/>
        <p:cNvGrpSpPr/>
        <p:nvPr/>
      </p:nvGrpSpPr>
      <p:grpSpPr>
        <a:xfrm>
          <a:off x="0" y="0"/>
          <a:ext cx="0" cy="0"/>
          <a:chOff x="0" y="0"/>
          <a:chExt cx="0" cy="0"/>
        </a:xfrm>
      </p:grpSpPr>
      <p:sp>
        <p:nvSpPr>
          <p:cNvPr id="10" name="Text Placeholder 3"/>
          <p:cNvSpPr>
            <a:spLocks noGrp="1"/>
          </p:cNvSpPr>
          <p:nvPr>
            <p:ph type="body" sz="quarter" idx="28" hasCustomPrompt="1"/>
          </p:nvPr>
        </p:nvSpPr>
        <p:spPr>
          <a:xfrm>
            <a:off x="319232" y="2004541"/>
            <a:ext cx="3027859"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1" name="Text Placeholder 3"/>
          <p:cNvSpPr>
            <a:spLocks noGrp="1"/>
          </p:cNvSpPr>
          <p:nvPr>
            <p:ph type="body" sz="quarter" idx="29" hasCustomPrompt="1"/>
          </p:nvPr>
        </p:nvSpPr>
        <p:spPr>
          <a:xfrm>
            <a:off x="319836" y="1586342"/>
            <a:ext cx="3017581" cy="276225"/>
          </a:xfrm>
          <a:prstGeom prst="rect">
            <a:avLst/>
          </a:prstGeom>
        </p:spPr>
        <p:txBody>
          <a:bodyPr vert="horz" anchor="ctr"/>
          <a:lstStyle>
            <a:lvl1pPr marL="0" indent="0">
              <a:buNone/>
              <a:defRPr sz="1600" b="1" baseline="0">
                <a:latin typeface="Arial"/>
                <a:cs typeface="Arial"/>
              </a:defRPr>
            </a:lvl1pPr>
          </a:lstStyle>
          <a:p>
            <a:pPr lvl="0"/>
            <a:r>
              <a:rPr lang="en-US" dirty="0"/>
              <a:t>Figure Title</a:t>
            </a:r>
          </a:p>
        </p:txBody>
      </p:sp>
      <p:sp>
        <p:nvSpPr>
          <p:cNvPr id="14" name="Content Placeholder 3"/>
          <p:cNvSpPr>
            <a:spLocks noGrp="1"/>
          </p:cNvSpPr>
          <p:nvPr>
            <p:ph sz="half" idx="13"/>
          </p:nvPr>
        </p:nvSpPr>
        <p:spPr>
          <a:xfrm>
            <a:off x="3535724" y="1585784"/>
            <a:ext cx="8319357"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8"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91849769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ubhead and Chart w/ Caption Righ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8" name="Text Placeholder 3"/>
          <p:cNvSpPr>
            <a:spLocks noGrp="1"/>
          </p:cNvSpPr>
          <p:nvPr>
            <p:ph type="body" sz="quarter" idx="28" hasCustomPrompt="1"/>
          </p:nvPr>
        </p:nvSpPr>
        <p:spPr>
          <a:xfrm>
            <a:off x="8829448" y="2004541"/>
            <a:ext cx="3027859"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0" name="Text Placeholder 3"/>
          <p:cNvSpPr>
            <a:spLocks noGrp="1"/>
          </p:cNvSpPr>
          <p:nvPr>
            <p:ph type="body" sz="quarter" idx="29" hasCustomPrompt="1"/>
          </p:nvPr>
        </p:nvSpPr>
        <p:spPr>
          <a:xfrm>
            <a:off x="8830052" y="1586342"/>
            <a:ext cx="3017581" cy="276225"/>
          </a:xfrm>
          <a:prstGeom prst="rect">
            <a:avLst/>
          </a:prstGeom>
        </p:spPr>
        <p:txBody>
          <a:bodyPr vert="horz" anchor="ctr"/>
          <a:lstStyle>
            <a:lvl1pPr marL="0" indent="0">
              <a:buNone/>
              <a:defRPr sz="1600" b="1" baseline="0">
                <a:latin typeface="Arial"/>
                <a:cs typeface="Arial"/>
              </a:defRPr>
            </a:lvl1pPr>
          </a:lstStyle>
          <a:p>
            <a:pPr lvl="0"/>
            <a:r>
              <a:rPr lang="en-US" dirty="0"/>
              <a:t>Figure Title</a:t>
            </a:r>
          </a:p>
        </p:txBody>
      </p:sp>
      <p:sp>
        <p:nvSpPr>
          <p:cNvPr id="12" name="Content Placeholder 3"/>
          <p:cNvSpPr>
            <a:spLocks noGrp="1"/>
          </p:cNvSpPr>
          <p:nvPr>
            <p:ph sz="half" idx="13"/>
          </p:nvPr>
        </p:nvSpPr>
        <p:spPr>
          <a:xfrm>
            <a:off x="305502" y="1585784"/>
            <a:ext cx="8319357"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2100536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gure Only">
    <p:spTree>
      <p:nvGrpSpPr>
        <p:cNvPr id="1" name=""/>
        <p:cNvGrpSpPr/>
        <p:nvPr/>
      </p:nvGrpSpPr>
      <p:grpSpPr>
        <a:xfrm>
          <a:off x="0" y="0"/>
          <a:ext cx="0" cy="0"/>
          <a:chOff x="0" y="0"/>
          <a:chExt cx="0" cy="0"/>
        </a:xfrm>
      </p:grpSpPr>
      <p:sp>
        <p:nvSpPr>
          <p:cNvPr id="5" name="Content Placeholder 3"/>
          <p:cNvSpPr>
            <a:spLocks noGrp="1"/>
          </p:cNvSpPr>
          <p:nvPr>
            <p:ph sz="half" idx="13"/>
          </p:nvPr>
        </p:nvSpPr>
        <p:spPr>
          <a:xfrm>
            <a:off x="302605" y="1585784"/>
            <a:ext cx="11305796" cy="4496172"/>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8"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685064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evens Founta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54825" y="0"/>
            <a:ext cx="5334000" cy="6827520"/>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2"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24" name="Group 23"/>
          <p:cNvGrpSpPr/>
          <p:nvPr userDrawn="1"/>
        </p:nvGrpSpPr>
        <p:grpSpPr>
          <a:xfrm>
            <a:off x="-1" y="6406187"/>
            <a:ext cx="12188825" cy="451813"/>
            <a:chOff x="-1" y="6406187"/>
            <a:chExt cx="12188825" cy="451813"/>
          </a:xfrm>
        </p:grpSpPr>
        <p:sp>
          <p:nvSpPr>
            <p:cNvPr id="25" name="Rectangle 2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6" name="Straight Connector 25"/>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59223230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ubhead and Data Comparison w/ Caption Bottom">
    <p:spTree>
      <p:nvGrpSpPr>
        <p:cNvPr id="1" name=""/>
        <p:cNvGrpSpPr/>
        <p:nvPr/>
      </p:nvGrpSpPr>
      <p:grpSpPr>
        <a:xfrm>
          <a:off x="0" y="0"/>
          <a:ext cx="0" cy="0"/>
          <a:chOff x="0" y="0"/>
          <a:chExt cx="0" cy="0"/>
        </a:xfrm>
      </p:grpSpPr>
      <p:sp>
        <p:nvSpPr>
          <p:cNvPr id="8" name="Content Placeholder 3"/>
          <p:cNvSpPr>
            <a:spLocks noGrp="1"/>
          </p:cNvSpPr>
          <p:nvPr>
            <p:ph sz="half" idx="13" hasCustomPrompt="1"/>
          </p:nvPr>
        </p:nvSpPr>
        <p:spPr>
          <a:xfrm>
            <a:off x="328906" y="1578920"/>
            <a:ext cx="5621794" cy="3245019"/>
          </a:xfrm>
          <a:prstGeom prst="rect">
            <a:avLst/>
          </a:prstGeom>
        </p:spPr>
        <p:txBody>
          <a:bodyPr>
            <a:noAutofit/>
          </a:bodyPr>
          <a:lstStyle>
            <a:lvl1pPr marL="0" indent="0" algn="ctr">
              <a:buNone/>
              <a:defRPr sz="180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Comparative Data 1</a:t>
            </a:r>
          </a:p>
        </p:txBody>
      </p:sp>
      <p:sp>
        <p:nvSpPr>
          <p:cNvPr id="9" name="Text Placeholder 3"/>
          <p:cNvSpPr>
            <a:spLocks noGrp="1"/>
          </p:cNvSpPr>
          <p:nvPr>
            <p:ph type="body" sz="quarter" idx="28" hasCustomPrompt="1"/>
          </p:nvPr>
        </p:nvSpPr>
        <p:spPr>
          <a:xfrm>
            <a:off x="328904" y="5043715"/>
            <a:ext cx="5621796"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5" name="Content Placeholder 3"/>
          <p:cNvSpPr>
            <a:spLocks noGrp="1"/>
          </p:cNvSpPr>
          <p:nvPr>
            <p:ph sz="half" idx="29" hasCustomPrompt="1"/>
          </p:nvPr>
        </p:nvSpPr>
        <p:spPr>
          <a:xfrm>
            <a:off x="6228651" y="1572054"/>
            <a:ext cx="5622210" cy="325188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Comparative Data 2</a:t>
            </a:r>
          </a:p>
        </p:txBody>
      </p:sp>
      <p:sp>
        <p:nvSpPr>
          <p:cNvPr id="16" name="Text Placeholder 3"/>
          <p:cNvSpPr>
            <a:spLocks noGrp="1"/>
          </p:cNvSpPr>
          <p:nvPr>
            <p:ph type="body" sz="quarter" idx="30" hasCustomPrompt="1"/>
          </p:nvPr>
        </p:nvSpPr>
        <p:spPr>
          <a:xfrm>
            <a:off x="6229065" y="5043715"/>
            <a:ext cx="5621796"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0"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31"/>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086761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grpSp>
        <p:nvGrpSpPr>
          <p:cNvPr id="2" name="Group 1"/>
          <p:cNvGrpSpPr/>
          <p:nvPr userDrawn="1"/>
        </p:nvGrpSpPr>
        <p:grpSpPr>
          <a:xfrm>
            <a:off x="-1" y="5092180"/>
            <a:ext cx="12188825" cy="1765820"/>
            <a:chOff x="-1" y="5092180"/>
            <a:chExt cx="12188825" cy="1765820"/>
          </a:xfrm>
        </p:grpSpPr>
        <p:cxnSp>
          <p:nvCxnSpPr>
            <p:cNvPr id="8" name="Straight Connector 7"/>
            <p:cNvCxnSpPr/>
            <p:nvPr/>
          </p:nvCxnSpPr>
          <p:spPr>
            <a:xfrm>
              <a:off x="8129945" y="5092180"/>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 y="5092922"/>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1" y="5128391"/>
              <a:ext cx="12188825" cy="172960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Subtitle 2"/>
          <p:cNvSpPr>
            <a:spLocks noGrp="1"/>
          </p:cNvSpPr>
          <p:nvPr userDrawn="1">
            <p:ph type="subTitle" idx="1" hasCustomPrompt="1"/>
          </p:nvPr>
        </p:nvSpPr>
        <p:spPr>
          <a:xfrm>
            <a:off x="1828324" y="5240939"/>
            <a:ext cx="8532178" cy="1298388"/>
          </a:xfrm>
          <a:prstGeom prst="rect">
            <a:avLst/>
          </a:prstGeom>
        </p:spPr>
        <p:txBody>
          <a:bodyPr anchor="ctr"/>
          <a:lstStyle>
            <a:lvl1pPr marL="0" indent="0" algn="ctr">
              <a:lnSpc>
                <a:spcPct val="120000"/>
              </a:lnSpc>
              <a:spcBef>
                <a:spcPts val="0"/>
              </a:spcBef>
              <a:buNone/>
              <a:defRPr sz="1800" b="0" i="0" baseline="0">
                <a:solidFill>
                  <a:schemeClr val="tx1">
                    <a:lumMod val="75000"/>
                    <a:lumOff val="2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Presenter Name Here</a:t>
            </a:r>
            <a:br>
              <a:rPr lang="en-US" dirty="0"/>
            </a:br>
            <a:r>
              <a:rPr lang="en-US" dirty="0"/>
              <a:t>Email Here</a:t>
            </a:r>
            <a:br>
              <a:rPr lang="en-US" dirty="0"/>
            </a:br>
            <a:r>
              <a:rPr lang="en-US" dirty="0"/>
              <a:t>Phone Here</a:t>
            </a:r>
          </a:p>
        </p:txBody>
      </p:sp>
      <p:pic>
        <p:nvPicPr>
          <p:cNvPr id="4" name="Picture 3" descr="Stevens-Secondary-PMSColor-R.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307528" y="678405"/>
            <a:ext cx="3580638" cy="3059049"/>
          </a:xfrm>
          <a:prstGeom prst="rect">
            <a:avLst/>
          </a:prstGeom>
        </p:spPr>
      </p:pic>
      <p:pic>
        <p:nvPicPr>
          <p:cNvPr id="5" name="Picture 4"/>
          <p:cNvPicPr>
            <a:picLocks noChangeAspect="1"/>
          </p:cNvPicPr>
          <p:nvPr userDrawn="1"/>
        </p:nvPicPr>
        <p:blipFill>
          <a:blip r:embed="rId3"/>
          <a:stretch>
            <a:fillRect/>
          </a:stretch>
        </p:blipFill>
        <p:spPr>
          <a:xfrm>
            <a:off x="4871521" y="4263995"/>
            <a:ext cx="2438400" cy="368300"/>
          </a:xfrm>
          <a:prstGeom prst="rect">
            <a:avLst/>
          </a:prstGeom>
        </p:spPr>
      </p:pic>
    </p:spTree>
    <p:extLst>
      <p:ext uri="{BB962C8B-B14F-4D97-AF65-F5344CB8AC3E}">
        <p14:creationId xmlns:p14="http://schemas.microsoft.com/office/powerpoint/2010/main" val="310938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26194" y="0"/>
            <a:ext cx="5362631" cy="6864167"/>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2"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418623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udents with NYC skylin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1012" y="0"/>
            <a:ext cx="5357812" cy="6858000"/>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0"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1"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74280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dwin A Stevens Hall">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26194" y="0"/>
            <a:ext cx="5362631" cy="6864167"/>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2"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071899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ampus Aerial">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1012" y="0"/>
            <a:ext cx="5357812" cy="6858000"/>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5" name="Group 14"/>
          <p:cNvGrpSpPr/>
          <p:nvPr userDrawn="1"/>
        </p:nvGrpSpPr>
        <p:grpSpPr>
          <a:xfrm>
            <a:off x="-1" y="17762"/>
            <a:ext cx="12188825" cy="742"/>
            <a:chOff x="-1" y="1761975"/>
            <a:chExt cx="12188825" cy="742"/>
          </a:xfrm>
        </p:grpSpPr>
        <p:cxnSp>
          <p:nvCxnSpPr>
            <p:cNvPr id="16" name="Straight Connector 15"/>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24" name="Rectangle 23"/>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90615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hield">
    <p:spTree>
      <p:nvGrpSpPr>
        <p:cNvPr id="1" name=""/>
        <p:cNvGrpSpPr/>
        <p:nvPr/>
      </p:nvGrpSpPr>
      <p:grpSpPr>
        <a:xfrm>
          <a:off x="0" y="0"/>
          <a:ext cx="0" cy="0"/>
          <a:chOff x="0" y="0"/>
          <a:chExt cx="0" cy="0"/>
        </a:xfrm>
      </p:grpSpPr>
      <p:pic>
        <p:nvPicPr>
          <p:cNvPr id="2" name="Picture 1" descr="shield.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987714" y="1196775"/>
            <a:ext cx="5199888" cy="5669280"/>
          </a:xfrm>
          <a:prstGeom prst="rect">
            <a:avLst/>
          </a:prstGeom>
        </p:spPr>
      </p:pic>
      <p:sp>
        <p:nvSpPr>
          <p:cNvPr id="9" name="Text Placeholder 19"/>
          <p:cNvSpPr>
            <a:spLocks noGrp="1"/>
          </p:cNvSpPr>
          <p:nvPr>
            <p:ph type="body" sz="quarter" idx="14" hasCustomPrompt="1"/>
          </p:nvPr>
        </p:nvSpPr>
        <p:spPr>
          <a:xfrm>
            <a:off x="216054" y="4829299"/>
            <a:ext cx="6773094"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0" name="Text Placeholder 26"/>
          <p:cNvSpPr>
            <a:spLocks noGrp="1"/>
          </p:cNvSpPr>
          <p:nvPr>
            <p:ph type="body" sz="quarter" idx="15" hasCustomPrompt="1"/>
          </p:nvPr>
        </p:nvSpPr>
        <p:spPr>
          <a:xfrm>
            <a:off x="226634" y="3496385"/>
            <a:ext cx="6753633"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a:t>
            </a:r>
            <a:br>
              <a:rPr lang="en-US" dirty="0"/>
            </a:br>
            <a:r>
              <a:rPr lang="en-US" dirty="0"/>
              <a:t>needs to be</a:t>
            </a:r>
          </a:p>
        </p:txBody>
      </p:sp>
      <p:sp>
        <p:nvSpPr>
          <p:cNvPr id="11" name="Text Placeholder 17"/>
          <p:cNvSpPr>
            <a:spLocks noGrp="1"/>
          </p:cNvSpPr>
          <p:nvPr>
            <p:ph type="body" sz="quarter" idx="13" hasCustomPrompt="1"/>
          </p:nvPr>
        </p:nvSpPr>
        <p:spPr>
          <a:xfrm>
            <a:off x="226632" y="2155151"/>
            <a:ext cx="8529783"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4" name="Group 13"/>
          <p:cNvGrpSpPr/>
          <p:nvPr userDrawn="1"/>
        </p:nvGrpSpPr>
        <p:grpSpPr>
          <a:xfrm>
            <a:off x="-1" y="17762"/>
            <a:ext cx="12188825" cy="742"/>
            <a:chOff x="-1" y="1761975"/>
            <a:chExt cx="12188825" cy="742"/>
          </a:xfrm>
        </p:grpSpPr>
        <p:cxnSp>
          <p:nvCxnSpPr>
            <p:cNvPr id="19" name="Straight Connector 18"/>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8" name="Picture 17"/>
          <p:cNvPicPr>
            <a:picLocks noChangeAspect="1"/>
          </p:cNvPicPr>
          <p:nvPr userDrawn="1"/>
        </p:nvPicPr>
        <p:blipFill>
          <a:blip r:embed="rId3"/>
          <a:stretch>
            <a:fillRect/>
          </a:stretch>
        </p:blipFill>
        <p:spPr>
          <a:xfrm>
            <a:off x="314666" y="-14942"/>
            <a:ext cx="2672715" cy="1518920"/>
          </a:xfrm>
          <a:prstGeom prst="rect">
            <a:avLst/>
          </a:prstGeom>
        </p:spPr>
      </p:pic>
      <p:grpSp>
        <p:nvGrpSpPr>
          <p:cNvPr id="15" name="Group 14"/>
          <p:cNvGrpSpPr/>
          <p:nvPr userDrawn="1"/>
        </p:nvGrpSpPr>
        <p:grpSpPr>
          <a:xfrm>
            <a:off x="-1" y="6406187"/>
            <a:ext cx="12188825" cy="451813"/>
            <a:chOff x="-1" y="6406187"/>
            <a:chExt cx="12188825" cy="451813"/>
          </a:xfrm>
        </p:grpSpPr>
        <p:sp>
          <p:nvSpPr>
            <p:cNvPr id="16" name="Rectangle 15"/>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082285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head w/ Bullets">
    <p:spTree>
      <p:nvGrpSpPr>
        <p:cNvPr id="1" name=""/>
        <p:cNvGrpSpPr/>
        <p:nvPr/>
      </p:nvGrpSpPr>
      <p:grpSpPr>
        <a:xfrm>
          <a:off x="0" y="0"/>
          <a:ext cx="0" cy="0"/>
          <a:chOff x="0" y="0"/>
          <a:chExt cx="0" cy="0"/>
        </a:xfrm>
      </p:grpSpPr>
      <p:sp>
        <p:nvSpPr>
          <p:cNvPr id="6" name="Text Placeholder 2"/>
          <p:cNvSpPr>
            <a:spLocks noGrp="1"/>
          </p:cNvSpPr>
          <p:nvPr>
            <p:ph type="body" sz="quarter" idx="12" hasCustomPrompt="1"/>
          </p:nvPr>
        </p:nvSpPr>
        <p:spPr>
          <a:xfrm>
            <a:off x="302605" y="1708726"/>
            <a:ext cx="11585731" cy="4385167"/>
          </a:xfrm>
          <a:prstGeom prst="rect">
            <a:avLst/>
          </a:prstGeom>
        </p:spPr>
        <p:txBody>
          <a:bodyPr vert="horz"/>
          <a:lstStyle>
            <a:lvl1pPr marL="285750" indent="-285750">
              <a:spcBef>
                <a:spcPts val="0"/>
              </a:spcBef>
              <a:spcAft>
                <a:spcPts val="1200"/>
              </a:spcAft>
              <a:buClr>
                <a:srgbClr val="AB262E"/>
              </a:buClr>
              <a:buFont typeface="Arial" panose="020B0604020202020204" pitchFamily="34" charset="0"/>
              <a:buChar char="•"/>
              <a:defRPr sz="1600" b="0" i="0">
                <a:latin typeface="Arial"/>
                <a:cs typeface="Arial"/>
              </a:defRPr>
            </a:lvl1pPr>
            <a:lvl2pPr marL="742950" indent="-285750">
              <a:spcBef>
                <a:spcPts val="0"/>
              </a:spcBef>
              <a:spcAft>
                <a:spcPts val="1200"/>
              </a:spcAft>
              <a:buClr>
                <a:srgbClr val="AB262E"/>
              </a:buClr>
              <a:buFont typeface="Arial"/>
              <a:buChar char="•"/>
              <a:defRPr sz="1400" b="0" i="0">
                <a:latin typeface="Arial"/>
                <a:cs typeface="Arial"/>
              </a:defRPr>
            </a:lvl2pPr>
            <a:lvl3pPr marL="1143000" indent="-228600">
              <a:spcBef>
                <a:spcPts val="0"/>
              </a:spcBef>
              <a:spcAft>
                <a:spcPts val="1200"/>
              </a:spcAft>
              <a:buClr>
                <a:srgbClr val="AB262E"/>
              </a:buClr>
              <a:buFont typeface="Arial"/>
              <a:buChar char="•"/>
              <a:defRPr sz="1200" b="0" i="0" baseline="0">
                <a:latin typeface="Arial"/>
                <a:cs typeface="Arial"/>
              </a:defRPr>
            </a:lvl3pPr>
            <a:lvl4pPr marL="1657350" indent="-285750">
              <a:spcBef>
                <a:spcPts val="0"/>
              </a:spcBef>
              <a:spcAft>
                <a:spcPts val="1200"/>
              </a:spcAft>
              <a:buClr>
                <a:srgbClr val="AB262E"/>
              </a:buClr>
              <a:buFont typeface="Arial"/>
              <a:buChar char="•"/>
              <a:defRPr sz="1000" b="0" i="0" baseline="0">
                <a:latin typeface="Arial"/>
                <a:cs typeface="Arial"/>
              </a:defRPr>
            </a:lvl4pPr>
            <a:lvl5pPr marL="2057400" indent="-228600">
              <a:spcBef>
                <a:spcPts val="0"/>
              </a:spcBef>
              <a:spcAft>
                <a:spcPts val="1200"/>
              </a:spcAft>
              <a:buClr>
                <a:srgbClr val="AB262E"/>
              </a:buClr>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0" name="Text Placeholder 4"/>
          <p:cNvSpPr>
            <a:spLocks noGrp="1"/>
          </p:cNvSpPr>
          <p:nvPr>
            <p:ph type="body" sz="quarter" idx="13" hasCustomPrompt="1"/>
          </p:nvPr>
        </p:nvSpPr>
        <p:spPr>
          <a:xfrm>
            <a:off x="302606" y="1006103"/>
            <a:ext cx="976479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3620896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image" Target="../media/image10.emf"/><Relationship Id="rId5" Type="http://schemas.openxmlformats.org/officeDocument/2006/relationships/slideLayout" Target="../slideLayouts/slideLayout13.xml"/><Relationship Id="rId10" Type="http://schemas.openxmlformats.org/officeDocument/2006/relationships/image" Target="../media/image2.emf"/><Relationship Id="rId4" Type="http://schemas.openxmlformats.org/officeDocument/2006/relationships/slideLayout" Target="../slideLayouts/slideLayout12.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theme" Target="../theme/theme4.xml"/><Relationship Id="rId1" Type="http://schemas.openxmlformats.org/officeDocument/2006/relationships/slideLayout" Target="../slideLayouts/slideLayout20.xml"/><Relationship Id="rId4" Type="http://schemas.openxmlformats.org/officeDocument/2006/relationships/image" Target="../media/image10.emf"/></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theme" Target="../theme/theme6.xml"/><Relationship Id="rId1" Type="http://schemas.openxmlformats.org/officeDocument/2006/relationships/slideLayout" Target="../slideLayouts/slideLayout23.xml"/><Relationship Id="rId4" Type="http://schemas.openxmlformats.org/officeDocument/2006/relationships/image" Target="../media/image10.emf"/></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10.emf"/><Relationship Id="rId5" Type="http://schemas.openxmlformats.org/officeDocument/2006/relationships/image" Target="../media/image2.emf"/><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9.xml"/><Relationship Id="rId7" Type="http://schemas.openxmlformats.org/officeDocument/2006/relationships/image" Target="../media/image10.emf"/><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image" Target="../media/image2.emf"/><Relationship Id="rId5" Type="http://schemas.openxmlformats.org/officeDocument/2006/relationships/theme" Target="../theme/theme8.xml"/><Relationship Id="rId4" Type="http://schemas.openxmlformats.org/officeDocument/2006/relationships/slideLayout" Target="../slideLayouts/slideLayout30.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682113"/>
      </p:ext>
    </p:extLst>
  </p:cSld>
  <p:clrMap bg1="lt1" tx1="dk1" bg2="lt2" tx2="dk2" accent1="accent1" accent2="accent2" accent3="accent3" accent4="accent4" accent5="accent5" accent6="accent6" hlink="hlink" folHlink="folHlink"/>
  <p:sldLayoutIdLst>
    <p:sldLayoutId id="2147483763" r:id="rId1"/>
    <p:sldLayoutId id="2147483803" r:id="rId2"/>
    <p:sldLayoutId id="2147483804" r:id="rId3"/>
    <p:sldLayoutId id="2147483805" r:id="rId4"/>
    <p:sldLayoutId id="2147483773" r:id="rId5"/>
    <p:sldLayoutId id="2147483771" r:id="rId6"/>
    <p:sldLayoutId id="2147483799" r:id="rId7"/>
    <p:sldLayoutId id="2147483764" r:id="rId8"/>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0" name="Rectangle 29"/>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nvGrpSpPr>
          <p:cNvPr id="15" name="Group 14"/>
          <p:cNvGrpSpPr/>
          <p:nvPr userDrawn="1"/>
        </p:nvGrpSpPr>
        <p:grpSpPr>
          <a:xfrm>
            <a:off x="-1" y="-8881"/>
            <a:ext cx="12188825" cy="1238113"/>
            <a:chOff x="0" y="0"/>
            <a:chExt cx="9144000" cy="928827"/>
          </a:xfrm>
        </p:grpSpPr>
        <p:cxnSp>
          <p:nvCxnSpPr>
            <p:cNvPr id="16" name="Straight Connector 15"/>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8" name="Picture 17"/>
            <p:cNvPicPr>
              <a:picLocks noChangeAspect="1"/>
            </p:cNvPicPr>
            <p:nvPr/>
          </p:nvPicPr>
          <p:blipFill rotWithShape="1">
            <a:blip r:embed="rId10"/>
            <a:srcRect t="13018" r="68665"/>
            <a:stretch/>
          </p:blipFill>
          <p:spPr>
            <a:xfrm>
              <a:off x="8323018" y="0"/>
              <a:ext cx="588774" cy="928827"/>
            </a:xfrm>
            <a:prstGeom prst="rect">
              <a:avLst/>
            </a:prstGeom>
          </p:spPr>
        </p:pic>
      </p:grpSp>
      <p:pic>
        <p:nvPicPr>
          <p:cNvPr id="31" name="Picture 30"/>
          <p:cNvPicPr>
            <a:picLocks noChangeAspect="1"/>
          </p:cNvPicPr>
          <p:nvPr userDrawn="1"/>
        </p:nvPicPr>
        <p:blipFill>
          <a:blip r:embed="rId11"/>
          <a:stretch>
            <a:fillRect/>
          </a:stretch>
        </p:blipFill>
        <p:spPr>
          <a:xfrm>
            <a:off x="8435975" y="6584950"/>
            <a:ext cx="2933700" cy="127000"/>
          </a:xfrm>
          <a:prstGeom prst="rect">
            <a:avLst/>
          </a:prstGeom>
        </p:spPr>
      </p:pic>
      <p:sp>
        <p:nvSpPr>
          <p:cNvPr id="32"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748946631"/>
      </p:ext>
    </p:extLst>
  </p:cSld>
  <p:clrMap bg1="lt1" tx1="dk1" bg2="lt2" tx2="dk2" accent1="accent1" accent2="accent2" accent3="accent3" accent4="accent4" accent5="accent5" accent6="accent6" hlink="hlink" folHlink="folHlink"/>
  <p:sldLayoutIdLst>
    <p:sldLayoutId id="2147483682" r:id="rId1"/>
    <p:sldLayoutId id="2147483800" r:id="rId2"/>
    <p:sldLayoutId id="2147483767" r:id="rId3"/>
    <p:sldLayoutId id="2147483801" r:id="rId4"/>
    <p:sldLayoutId id="2147483768" r:id="rId5"/>
    <p:sldLayoutId id="2147483802" r:id="rId6"/>
    <p:sldLayoutId id="2147483806" r:id="rId7"/>
    <p:sldLayoutId id="2147483807" r:id="rId8"/>
  </p:sldLayoutIdLst>
  <p:hf hdr="0" ftr="0" dt="0"/>
  <p:txStyles>
    <p:titleStyle>
      <a:lvl1pPr algn="l" defTabSz="457200" rtl="0" eaLnBrk="1" latinLnBrk="0" hangingPunct="1">
        <a:spcBef>
          <a:spcPct val="0"/>
        </a:spcBef>
        <a:buNone/>
        <a:defRPr sz="3400" b="1"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1366399"/>
      </p:ext>
    </p:extLst>
  </p:cSld>
  <p:clrMap bg1="lt1" tx1="dk1" bg2="lt2" tx2="dk2" accent1="accent1" accent2="accent2" accent3="accent3" accent4="accent4" accent5="accent5" accent6="accent6" hlink="hlink" folHlink="folHlink"/>
  <p:sldLayoutIdLst>
    <p:sldLayoutId id="2147483748" r:id="rId1"/>
    <p:sldLayoutId id="2147483746" r:id="rId2"/>
    <p:sldLayoutId id="2147483751" r:id="rId3"/>
  </p:sldLayoutIdLst>
  <p:hf hdr="0" ftr="0" dt="0"/>
  <p:txStyles>
    <p:titleStyle>
      <a:lvl1pPr algn="l" defTabSz="457200" rtl="0" eaLnBrk="1" latinLnBrk="0" hangingPunct="1">
        <a:spcBef>
          <a:spcPct val="0"/>
        </a:spcBef>
        <a:buNone/>
        <a:defRPr sz="3400" b="1" kern="1200" baseline="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a:srcRect t="13018" r="68665"/>
            <a:stretch/>
          </p:blipFill>
          <p:spPr>
            <a:xfrm>
              <a:off x="8323018" y="0"/>
              <a:ext cx="588774" cy="928827"/>
            </a:xfrm>
            <a:prstGeom prst="rect">
              <a:avLst/>
            </a:prstGeom>
          </p:spPr>
        </p:pic>
      </p:grpSp>
      <p:sp>
        <p:nvSpPr>
          <p:cNvPr id="21" name="Rectangle 20"/>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Connector 21"/>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4" name="Picture 23"/>
          <p:cNvPicPr>
            <a:picLocks noChangeAspect="1"/>
          </p:cNvPicPr>
          <p:nvPr userDrawn="1"/>
        </p:nvPicPr>
        <p:blipFill>
          <a:blip r:embed="rId4"/>
          <a:stretch>
            <a:fillRect/>
          </a:stretch>
        </p:blipFill>
        <p:spPr>
          <a:xfrm>
            <a:off x="8435975" y="6584950"/>
            <a:ext cx="2933700" cy="127000"/>
          </a:xfrm>
          <a:prstGeom prst="rect">
            <a:avLst/>
          </a:prstGeom>
        </p:spPr>
      </p:pic>
      <p:sp>
        <p:nvSpPr>
          <p:cNvPr id="25"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157573645"/>
      </p:ext>
    </p:extLst>
  </p:cSld>
  <p:clrMap bg1="lt1" tx1="dk1" bg2="lt2" tx2="dk2" accent1="accent1" accent2="accent2" accent3="accent3" accent4="accent4" accent5="accent5" accent6="accent6" hlink="hlink" folHlink="folHlink"/>
  <p:sldLayoutIdLst>
    <p:sldLayoutId id="2147483706" r:id="rId1"/>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1348000"/>
      </p:ext>
    </p:extLst>
  </p:cSld>
  <p:clrMap bg1="lt1" tx1="dk1" bg2="lt2" tx2="dk2" accent1="accent1" accent2="accent2" accent3="accent3" accent4="accent4" accent5="accent5" accent6="accent6" hlink="hlink" folHlink="folHlink"/>
  <p:sldLayoutIdLst>
    <p:sldLayoutId id="2147483708" r:id="rId1"/>
    <p:sldLayoutId id="2147483709" r:id="rId2"/>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a:srcRect t="13018" r="68665"/>
            <a:stretch/>
          </p:blipFill>
          <p:spPr>
            <a:xfrm>
              <a:off x="8323018" y="0"/>
              <a:ext cx="588774" cy="928827"/>
            </a:xfrm>
            <a:prstGeom prst="rect">
              <a:avLst/>
            </a:prstGeom>
          </p:spPr>
        </p:pic>
      </p:grpSp>
      <p:sp>
        <p:nvSpPr>
          <p:cNvPr id="21" name="Rectangle 20"/>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Connector 21"/>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4" name="Picture 23"/>
          <p:cNvPicPr>
            <a:picLocks noChangeAspect="1"/>
          </p:cNvPicPr>
          <p:nvPr userDrawn="1"/>
        </p:nvPicPr>
        <p:blipFill>
          <a:blip r:embed="rId4"/>
          <a:stretch>
            <a:fillRect/>
          </a:stretch>
        </p:blipFill>
        <p:spPr>
          <a:xfrm>
            <a:off x="8435975" y="6584950"/>
            <a:ext cx="2933700" cy="127000"/>
          </a:xfrm>
          <a:prstGeom prst="rect">
            <a:avLst/>
          </a:prstGeom>
        </p:spPr>
      </p:pic>
      <p:sp>
        <p:nvSpPr>
          <p:cNvPr id="25"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314893725"/>
      </p:ext>
    </p:extLst>
  </p:cSld>
  <p:clrMap bg1="lt1" tx1="dk1" bg2="lt2" tx2="dk2" accent1="accent1" accent2="accent2" accent3="accent3" accent4="accent4" accent5="accent5" accent6="accent6" hlink="hlink" folHlink="folHlink"/>
  <p:sldLayoutIdLst>
    <p:sldLayoutId id="2147483650" r:id="rId1"/>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5"/>
            <a:srcRect t="13018" r="68665"/>
            <a:stretch/>
          </p:blipFill>
          <p:spPr>
            <a:xfrm>
              <a:off x="8323018" y="0"/>
              <a:ext cx="588774" cy="928827"/>
            </a:xfrm>
            <a:prstGeom prst="rect">
              <a:avLst/>
            </a:prstGeom>
          </p:spPr>
        </p:pic>
      </p:grpSp>
      <p:sp>
        <p:nvSpPr>
          <p:cNvPr id="13" name="Rectangle 12"/>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userDrawn="1"/>
        </p:nvPicPr>
        <p:blipFill>
          <a:blip r:embed="rId6"/>
          <a:stretch>
            <a:fillRect/>
          </a:stretch>
        </p:blipFill>
        <p:spPr>
          <a:xfrm>
            <a:off x="8435975" y="6584950"/>
            <a:ext cx="2933700" cy="127000"/>
          </a:xfrm>
          <a:prstGeom prst="rect">
            <a:avLst/>
          </a:prstGeom>
        </p:spPr>
      </p:pic>
      <p:sp>
        <p:nvSpPr>
          <p:cNvPr id="24"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443137278"/>
      </p:ext>
    </p:extLst>
  </p:cSld>
  <p:clrMap bg1="lt1" tx1="dk1" bg2="lt2" tx2="dk2" accent1="accent1" accent2="accent2" accent3="accent3" accent4="accent4" accent5="accent5" accent6="accent6" hlink="hlink" folHlink="folHlink"/>
  <p:sldLayoutIdLst>
    <p:sldLayoutId id="2147483677" r:id="rId1"/>
    <p:sldLayoutId id="2147483702" r:id="rId2"/>
    <p:sldLayoutId id="2147483695" r:id="rId3"/>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6"/>
            <a:srcRect t="13018" r="68665"/>
            <a:stretch/>
          </p:blipFill>
          <p:spPr>
            <a:xfrm>
              <a:off x="8323018" y="0"/>
              <a:ext cx="588774" cy="928827"/>
            </a:xfrm>
            <a:prstGeom prst="rect">
              <a:avLst/>
            </a:prstGeom>
          </p:spPr>
        </p:pic>
      </p:grpSp>
      <p:sp>
        <p:nvSpPr>
          <p:cNvPr id="13" name="Rectangle 12"/>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userDrawn="1"/>
        </p:nvPicPr>
        <p:blipFill>
          <a:blip r:embed="rId7"/>
          <a:stretch>
            <a:fillRect/>
          </a:stretch>
        </p:blipFill>
        <p:spPr>
          <a:xfrm>
            <a:off x="8435975" y="6584950"/>
            <a:ext cx="2933700" cy="127000"/>
          </a:xfrm>
          <a:prstGeom prst="rect">
            <a:avLst/>
          </a:prstGeom>
        </p:spPr>
      </p:pic>
      <p:sp>
        <p:nvSpPr>
          <p:cNvPr id="24"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144796277"/>
      </p:ext>
    </p:extLst>
  </p:cSld>
  <p:clrMap bg1="lt1" tx1="dk1" bg2="lt2" tx2="dk2" accent1="accent1" accent2="accent2" accent3="accent3" accent4="accent4" accent5="accent5" accent6="accent6" hlink="hlink" folHlink="folHlink"/>
  <p:sldLayoutIdLst>
    <p:sldLayoutId id="2147483679" r:id="rId1"/>
    <p:sldLayoutId id="2147483685" r:id="rId2"/>
    <p:sldLayoutId id="2147483704" r:id="rId3"/>
    <p:sldLayoutId id="2147483652" r:id="rId4"/>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5072451"/>
      </p:ext>
    </p:extLst>
  </p:cSld>
  <p:clrMap bg1="lt1" tx1="dk1" bg2="lt2" tx2="dk2" accent1="accent1" accent2="accent2" accent3="accent3" accent4="accent4" accent5="accent5" accent6="accent6" hlink="hlink" folHlink="folHlink"/>
  <p:sldLayoutIdLst>
    <p:sldLayoutId id="2147483762" r:id="rId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github.com/new" TargetMode="Externa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hyperlink" Target="mailto:Patrick.Hill@stevens.edu" TargetMode="Externa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hyperlink" Target="https://coursework.vschool.io/html-block-vs-inline/" TargetMode="External"/><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hyperlink" Target="https://developer.mozilla.org/en-US/docs/Glossary/CSS" TargetMode="External"/><Relationship Id="rId7" Type="http://schemas.openxmlformats.org/officeDocument/2006/relationships/hyperlink" Target="https://developer.mozilla.org/en-US/docs/Web/HTML/Element/video" TargetMode="External"/><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hyperlink" Target="https://developer.mozilla.org/en-US/docs/Web/HTML/Element/audio" TargetMode="External"/><Relationship Id="rId5" Type="http://schemas.openxmlformats.org/officeDocument/2006/relationships/hyperlink" Target="https://developer.mozilla.org/en-US/docs/Web/HTML/Element/picture" TargetMode="External"/><Relationship Id="rId4" Type="http://schemas.openxmlformats.org/officeDocument/2006/relationships/hyperlink" Target="https://developer.mozilla.org/en-US/docs/Glossary/Metadata"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developer.mozilla.org/en-US/docs/Web/HTML/Element" TargetMode="External"/><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hyperlink" Target="https://validator.w3.org/#validate_by_input" TargetMode="Externa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9.xml"/><Relationship Id="rId4" Type="http://schemas.openxmlformats.org/officeDocument/2006/relationships/image" Target="../media/image33.png"/></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hyperlink" Target="https://git-scm.com/" TargetMode="Externa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hyperlink" Target="http://trello.com/" TargetMode="External"/><Relationship Id="rId2" Type="http://schemas.openxmlformats.org/officeDocument/2006/relationships/hyperlink" Target="http://asana.com/" TargetMode="External"/><Relationship Id="rId1" Type="http://schemas.openxmlformats.org/officeDocument/2006/relationships/slideLayout" Target="../slideLayouts/slideLayout9.xml"/><Relationship Id="rId4" Type="http://schemas.openxmlformats.org/officeDocument/2006/relationships/hyperlink" Target="https://developer.github.com/v3/issu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1</a:t>
            </a:fld>
            <a:endParaRPr lang="en-US" dirty="0"/>
          </a:p>
        </p:txBody>
      </p:sp>
      <p:sp>
        <p:nvSpPr>
          <p:cNvPr id="4" name="Text Placeholder 3"/>
          <p:cNvSpPr>
            <a:spLocks noGrp="1"/>
          </p:cNvSpPr>
          <p:nvPr>
            <p:ph type="body" sz="quarter" idx="12"/>
          </p:nvPr>
        </p:nvSpPr>
        <p:spPr>
          <a:xfrm>
            <a:off x="-1" y="1701066"/>
            <a:ext cx="12095543" cy="1099553"/>
          </a:xfrm>
        </p:spPr>
        <p:txBody>
          <a:bodyPr/>
          <a:lstStyle/>
          <a:p>
            <a:pPr algn="ctr"/>
            <a:r>
              <a:rPr lang="en-US" sz="3800" b="1" dirty="0">
                <a:latin typeface="Verdana" panose="020B0604030504040204" pitchFamily="34" charset="0"/>
                <a:ea typeface="Verdana" panose="020B0604030504040204" pitchFamily="34" charset="0"/>
                <a:cs typeface="Verdana" panose="020B0604030504040204" pitchFamily="34" charset="0"/>
              </a:rPr>
              <a:t>CS 546 – Web Programming I</a:t>
            </a:r>
          </a:p>
          <a:p>
            <a:pPr algn="ctr"/>
            <a:r>
              <a:rPr lang="en-US" sz="3800" b="1" dirty="0">
                <a:latin typeface="Verdana" panose="020B0604030504040204" pitchFamily="34" charset="0"/>
                <a:ea typeface="Verdana" panose="020B0604030504040204" pitchFamily="34" charset="0"/>
                <a:cs typeface="Verdana" panose="020B0604030504040204" pitchFamily="34" charset="0"/>
              </a:rPr>
              <a:t>Collaborative Programming and Intro to HTML</a:t>
            </a:r>
          </a:p>
          <a:p>
            <a:pPr algn="ctr"/>
            <a:endParaRPr lang="en-US" dirty="0"/>
          </a:p>
        </p:txBody>
      </p:sp>
      <p:pic>
        <p:nvPicPr>
          <p:cNvPr id="6" name="Picture Placeholder 5" descr="nanotechnology-173305070.jpg"/>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2846704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10</a:t>
            </a:fld>
            <a:endParaRPr lang="en-US" dirty="0"/>
          </a:p>
        </p:txBody>
      </p:sp>
      <p:sp>
        <p:nvSpPr>
          <p:cNvPr id="4" name="Text Placeholder 3"/>
          <p:cNvSpPr>
            <a:spLocks noGrp="1"/>
          </p:cNvSpPr>
          <p:nvPr>
            <p:ph type="body" sz="quarter" idx="12"/>
          </p:nvPr>
        </p:nvSpPr>
        <p:spPr>
          <a:xfrm>
            <a:off x="466343" y="2138947"/>
            <a:ext cx="11522671" cy="1099553"/>
          </a:xfrm>
        </p:spPr>
        <p:txBody>
          <a:bodyPr/>
          <a:lstStyle/>
          <a:p>
            <a:pPr algn="ctr"/>
            <a:r>
              <a:rPr lang="en-US" sz="3800" b="1" dirty="0">
                <a:latin typeface="Verdana" panose="020B0604030504040204" pitchFamily="34" charset="0"/>
                <a:ea typeface="Verdana" panose="020B0604030504040204" pitchFamily="34" charset="0"/>
                <a:cs typeface="Verdana" panose="020B0604030504040204" pitchFamily="34" charset="0"/>
              </a:rPr>
              <a:t>Git</a:t>
            </a:r>
          </a:p>
          <a:p>
            <a:pPr algn="ctr"/>
            <a:endParaRPr lang="en-US" dirty="0"/>
          </a:p>
        </p:txBody>
      </p:sp>
      <p:pic>
        <p:nvPicPr>
          <p:cNvPr id="6" name="Picture Placeholder 5" descr="nanotechnology-173305070.jpg"/>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11965215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11</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Git Terms</a:t>
            </a:r>
          </a:p>
        </p:txBody>
      </p:sp>
      <p:graphicFrame>
        <p:nvGraphicFramePr>
          <p:cNvPr id="7" name="Table 6">
            <a:extLst>
              <a:ext uri="{FF2B5EF4-FFF2-40B4-BE49-F238E27FC236}">
                <a16:creationId xmlns:a16="http://schemas.microsoft.com/office/drawing/2014/main" id="{F18DB61D-99BC-CC44-9F43-5A660DC322AB}"/>
              </a:ext>
            </a:extLst>
          </p:cNvPr>
          <p:cNvGraphicFramePr>
            <a:graphicFrameLocks noGrp="1"/>
          </p:cNvGraphicFramePr>
          <p:nvPr>
            <p:extLst>
              <p:ext uri="{D42A27DB-BD31-4B8C-83A1-F6EECF244321}">
                <p14:modId xmlns:p14="http://schemas.microsoft.com/office/powerpoint/2010/main" val="557237128"/>
              </p:ext>
            </p:extLst>
          </p:nvPr>
        </p:nvGraphicFramePr>
        <p:xfrm>
          <a:off x="419100" y="1139636"/>
          <a:ext cx="10825162" cy="5212080"/>
        </p:xfrm>
        <a:graphic>
          <a:graphicData uri="http://schemas.openxmlformats.org/drawingml/2006/table">
            <a:tbl>
              <a:tblPr firstRow="1" bandRow="1">
                <a:tableStyleId>{5C22544A-7EE6-4342-B048-85BDC9FD1C3A}</a:tableStyleId>
              </a:tblPr>
              <a:tblGrid>
                <a:gridCol w="2301650">
                  <a:extLst>
                    <a:ext uri="{9D8B030D-6E8A-4147-A177-3AD203B41FA5}">
                      <a16:colId xmlns:a16="http://schemas.microsoft.com/office/drawing/2014/main" val="1087073062"/>
                    </a:ext>
                  </a:extLst>
                </a:gridCol>
                <a:gridCol w="8523512">
                  <a:extLst>
                    <a:ext uri="{9D8B030D-6E8A-4147-A177-3AD203B41FA5}">
                      <a16:colId xmlns:a16="http://schemas.microsoft.com/office/drawing/2014/main" val="1229862116"/>
                    </a:ext>
                  </a:extLst>
                </a:gridCol>
              </a:tblGrid>
              <a:tr h="364633">
                <a:tc>
                  <a:txBody>
                    <a:bodyPr/>
                    <a:lstStyle/>
                    <a:p>
                      <a:pPr algn="ctr"/>
                      <a:r>
                        <a:rPr lang="en-US" dirty="0"/>
                        <a:t>Term</a:t>
                      </a:r>
                    </a:p>
                  </a:txBody>
                  <a:tcPr>
                    <a:solidFill>
                      <a:srgbClr val="AB263D"/>
                    </a:solidFill>
                  </a:tcPr>
                </a:tc>
                <a:tc>
                  <a:txBody>
                    <a:bodyPr/>
                    <a:lstStyle/>
                    <a:p>
                      <a:pPr algn="ctr"/>
                      <a:r>
                        <a:rPr lang="en-US" dirty="0"/>
                        <a:t>Meaning</a:t>
                      </a:r>
                    </a:p>
                  </a:txBody>
                  <a:tcPr>
                    <a:solidFill>
                      <a:srgbClr val="AB263D"/>
                    </a:solidFill>
                  </a:tcPr>
                </a:tc>
                <a:extLst>
                  <a:ext uri="{0D108BD9-81ED-4DB2-BD59-A6C34878D82A}">
                    <a16:rowId xmlns:a16="http://schemas.microsoft.com/office/drawing/2014/main" val="2799015790"/>
                  </a:ext>
                </a:extLst>
              </a:tr>
              <a:tr h="638107">
                <a:tc>
                  <a:txBody>
                    <a:bodyPr/>
                    <a:lstStyle/>
                    <a:p>
                      <a:r>
                        <a:rPr lang="en-US" b="1" dirty="0">
                          <a:solidFill>
                            <a:srgbClr val="AB263D"/>
                          </a:solidFill>
                        </a:rPr>
                        <a:t>Repository</a:t>
                      </a:r>
                      <a:r>
                        <a:rPr lang="en-US" dirty="0">
                          <a:solidFill>
                            <a:srgbClr val="AB263D"/>
                          </a:solidFill>
                        </a:rPr>
                        <a:t> </a:t>
                      </a:r>
                    </a:p>
                  </a:txBody>
                  <a:tcPr/>
                </a:tc>
                <a:tc>
                  <a:txBody>
                    <a:bodyPr/>
                    <a:lstStyle/>
                    <a:p>
                      <a:r>
                        <a:rPr lang="en-US" dirty="0">
                          <a:solidFill>
                            <a:srgbClr val="AB263D"/>
                          </a:solidFill>
                        </a:rPr>
                        <a:t>A repository is a location that stores the information about the project’s file and folder structure, as well as its history.</a:t>
                      </a:r>
                    </a:p>
                  </a:txBody>
                  <a:tcPr/>
                </a:tc>
                <a:extLst>
                  <a:ext uri="{0D108BD9-81ED-4DB2-BD59-A6C34878D82A}">
                    <a16:rowId xmlns:a16="http://schemas.microsoft.com/office/drawing/2014/main" val="2145393909"/>
                  </a:ext>
                </a:extLst>
              </a:tr>
              <a:tr h="911582">
                <a:tc>
                  <a:txBody>
                    <a:bodyPr/>
                    <a:lstStyle/>
                    <a:p>
                      <a:r>
                        <a:rPr lang="en-US" b="1" dirty="0">
                          <a:solidFill>
                            <a:srgbClr val="AB263D"/>
                          </a:solidFill>
                        </a:rPr>
                        <a:t>Branch</a:t>
                      </a:r>
                    </a:p>
                  </a:txBody>
                  <a:tcPr/>
                </a:tc>
                <a:tc>
                  <a:txBody>
                    <a:bodyPr/>
                    <a:lstStyle/>
                    <a:p>
                      <a:r>
                        <a:rPr lang="en-US" dirty="0">
                          <a:solidFill>
                            <a:srgbClr val="AB263D"/>
                          </a:solidFill>
                        </a:rPr>
                        <a:t>A branch is a pointer to a certain chain of file change histories; you can have many branches but will always have at least one. Traditionally, the original branch is called master.</a:t>
                      </a:r>
                    </a:p>
                  </a:txBody>
                  <a:tcPr/>
                </a:tc>
                <a:extLst>
                  <a:ext uri="{0D108BD9-81ED-4DB2-BD59-A6C34878D82A}">
                    <a16:rowId xmlns:a16="http://schemas.microsoft.com/office/drawing/2014/main" val="3634126986"/>
                  </a:ext>
                </a:extLst>
              </a:tr>
              <a:tr h="364633">
                <a:tc>
                  <a:txBody>
                    <a:bodyPr/>
                    <a:lstStyle/>
                    <a:p>
                      <a:r>
                        <a:rPr lang="en-US" b="1" dirty="0">
                          <a:solidFill>
                            <a:srgbClr val="AB263D"/>
                          </a:solidFill>
                        </a:rPr>
                        <a:t>Commit</a:t>
                      </a:r>
                    </a:p>
                  </a:txBody>
                  <a:tcPr/>
                </a:tc>
                <a:tc>
                  <a:txBody>
                    <a:bodyPr/>
                    <a:lstStyle/>
                    <a:p>
                      <a:r>
                        <a:rPr lang="en-US" dirty="0">
                          <a:solidFill>
                            <a:srgbClr val="AB263D"/>
                          </a:solidFill>
                        </a:rPr>
                        <a:t>A commit is a snapshot of your repository at a point in time.</a:t>
                      </a:r>
                    </a:p>
                  </a:txBody>
                  <a:tcPr/>
                </a:tc>
                <a:extLst>
                  <a:ext uri="{0D108BD9-81ED-4DB2-BD59-A6C34878D82A}">
                    <a16:rowId xmlns:a16="http://schemas.microsoft.com/office/drawing/2014/main" val="2357527067"/>
                  </a:ext>
                </a:extLst>
              </a:tr>
              <a:tr h="638107">
                <a:tc>
                  <a:txBody>
                    <a:bodyPr/>
                    <a:lstStyle/>
                    <a:p>
                      <a:r>
                        <a:rPr lang="en-US" b="1" dirty="0">
                          <a:solidFill>
                            <a:srgbClr val="AB263D"/>
                          </a:solidFill>
                        </a:rPr>
                        <a:t>Remote</a:t>
                      </a:r>
                    </a:p>
                  </a:txBody>
                  <a:tcPr/>
                </a:tc>
                <a:tc>
                  <a:txBody>
                    <a:bodyPr/>
                    <a:lstStyle/>
                    <a:p>
                      <a:r>
                        <a:rPr lang="en-US" dirty="0">
                          <a:solidFill>
                            <a:srgbClr val="AB263D"/>
                          </a:solidFill>
                        </a:rPr>
                        <a:t>A reference to a repository stored outside of your current local machine; i.e., the repository on GitHub.</a:t>
                      </a:r>
                    </a:p>
                  </a:txBody>
                  <a:tcPr/>
                </a:tc>
                <a:extLst>
                  <a:ext uri="{0D108BD9-81ED-4DB2-BD59-A6C34878D82A}">
                    <a16:rowId xmlns:a16="http://schemas.microsoft.com/office/drawing/2014/main" val="1167597330"/>
                  </a:ext>
                </a:extLst>
              </a:tr>
              <a:tr h="364633">
                <a:tc>
                  <a:txBody>
                    <a:bodyPr/>
                    <a:lstStyle/>
                    <a:p>
                      <a:r>
                        <a:rPr lang="en-US" b="1" dirty="0">
                          <a:solidFill>
                            <a:srgbClr val="AB263D"/>
                          </a:solidFill>
                        </a:rPr>
                        <a:t>Push</a:t>
                      </a:r>
                    </a:p>
                  </a:txBody>
                  <a:tcPr/>
                </a:tc>
                <a:tc>
                  <a:txBody>
                    <a:bodyPr/>
                    <a:lstStyle/>
                    <a:p>
                      <a:r>
                        <a:rPr lang="en-US" dirty="0">
                          <a:solidFill>
                            <a:srgbClr val="AB263D"/>
                          </a:solidFill>
                        </a:rPr>
                        <a:t>Pushing is the act of taking your commits and uploading them to a remote repository.</a:t>
                      </a:r>
                    </a:p>
                  </a:txBody>
                  <a:tcPr/>
                </a:tc>
                <a:extLst>
                  <a:ext uri="{0D108BD9-81ED-4DB2-BD59-A6C34878D82A}">
                    <a16:rowId xmlns:a16="http://schemas.microsoft.com/office/drawing/2014/main" val="2076185275"/>
                  </a:ext>
                </a:extLst>
              </a:tr>
              <a:tr h="638107">
                <a:tc>
                  <a:txBody>
                    <a:bodyPr/>
                    <a:lstStyle/>
                    <a:p>
                      <a:r>
                        <a:rPr lang="en-US" b="1" dirty="0">
                          <a:solidFill>
                            <a:srgbClr val="AB263D"/>
                          </a:solidFill>
                        </a:rPr>
                        <a:t>Pull</a:t>
                      </a:r>
                    </a:p>
                  </a:txBody>
                  <a:tcPr/>
                </a:tc>
                <a:tc>
                  <a:txBody>
                    <a:bodyPr/>
                    <a:lstStyle/>
                    <a:p>
                      <a:r>
                        <a:rPr lang="en-US" dirty="0">
                          <a:solidFill>
                            <a:srgbClr val="AB263D"/>
                          </a:solidFill>
                        </a:rPr>
                        <a:t>Pulling is the act of taking commits from a remote repository and bringing the changes down to your local repository.</a:t>
                      </a:r>
                    </a:p>
                  </a:txBody>
                  <a:tcPr/>
                </a:tc>
                <a:extLst>
                  <a:ext uri="{0D108BD9-81ED-4DB2-BD59-A6C34878D82A}">
                    <a16:rowId xmlns:a16="http://schemas.microsoft.com/office/drawing/2014/main" val="155085947"/>
                  </a:ext>
                </a:extLst>
              </a:tr>
              <a:tr h="911582">
                <a:tc>
                  <a:txBody>
                    <a:bodyPr/>
                    <a:lstStyle/>
                    <a:p>
                      <a:r>
                        <a:rPr lang="en-US" b="1" dirty="0">
                          <a:solidFill>
                            <a:srgbClr val="AB263D"/>
                          </a:solidFill>
                        </a:rPr>
                        <a:t>Merging</a:t>
                      </a:r>
                    </a:p>
                  </a:txBody>
                  <a:tcPr/>
                </a:tc>
                <a:tc>
                  <a:txBody>
                    <a:bodyPr/>
                    <a:lstStyle/>
                    <a:p>
                      <a:r>
                        <a:rPr lang="en-US" dirty="0">
                          <a:solidFill>
                            <a:srgbClr val="AB263D"/>
                          </a:solidFill>
                        </a:rPr>
                        <a:t>Merging is the act of bringing one set of changes from one branch to another and creating a new version of the code with both histories.</a:t>
                      </a:r>
                    </a:p>
                    <a:p>
                      <a:endParaRPr lang="en-US" dirty="0">
                        <a:solidFill>
                          <a:srgbClr val="AB263D"/>
                        </a:solidFill>
                      </a:endParaRPr>
                    </a:p>
                  </a:txBody>
                  <a:tcPr/>
                </a:tc>
                <a:extLst>
                  <a:ext uri="{0D108BD9-81ED-4DB2-BD59-A6C34878D82A}">
                    <a16:rowId xmlns:a16="http://schemas.microsoft.com/office/drawing/2014/main" val="477300997"/>
                  </a:ext>
                </a:extLst>
              </a:tr>
              <a:tr h="364633">
                <a:tc>
                  <a:txBody>
                    <a:bodyPr/>
                    <a:lstStyle/>
                    <a:p>
                      <a:r>
                        <a:rPr lang="en-US" b="1" dirty="0">
                          <a:solidFill>
                            <a:srgbClr val="AB263D"/>
                          </a:solidFill>
                        </a:rPr>
                        <a:t>Pull Request</a:t>
                      </a:r>
                    </a:p>
                  </a:txBody>
                  <a:tcPr/>
                </a:tc>
                <a:tc>
                  <a:txBody>
                    <a:bodyPr/>
                    <a:lstStyle/>
                    <a:p>
                      <a:r>
                        <a:rPr lang="en-US" dirty="0">
                          <a:solidFill>
                            <a:srgbClr val="AB263D"/>
                          </a:solidFill>
                        </a:rPr>
                        <a:t>A pull request is a request to bring a series of changes from one branch to another</a:t>
                      </a:r>
                    </a:p>
                  </a:txBody>
                  <a:tcPr/>
                </a:tc>
                <a:extLst>
                  <a:ext uri="{0D108BD9-81ED-4DB2-BD59-A6C34878D82A}">
                    <a16:rowId xmlns:a16="http://schemas.microsoft.com/office/drawing/2014/main" val="1480418126"/>
                  </a:ext>
                </a:extLst>
              </a:tr>
            </a:tbl>
          </a:graphicData>
        </a:graphic>
      </p:graphicFrame>
    </p:spTree>
    <p:extLst>
      <p:ext uri="{BB962C8B-B14F-4D97-AF65-F5344CB8AC3E}">
        <p14:creationId xmlns:p14="http://schemas.microsoft.com/office/powerpoint/2010/main" val="35278495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684473"/>
            <a:ext cx="5298095" cy="4764536"/>
          </a:xfrm>
        </p:spPr>
        <p:txBody>
          <a:bodyPr/>
          <a:lstStyle/>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The first step to using Git is making a repository. A repository is a data structure that stores information about the files and folders of a project, as well as the history of the structure and changes.</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The easiest way to make a repository is to start on GitHub, with the following settings:</a:t>
            </a:r>
          </a:p>
          <a:p>
            <a:r>
              <a:rPr lang="en-US" sz="2000" dirty="0">
                <a:solidFill>
                  <a:srgbClr val="AB263D"/>
                </a:solidFill>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https://github.com/new</a:t>
            </a:r>
            <a:r>
              <a:rPr lang="en-US" sz="2000" dirty="0">
                <a:solidFill>
                  <a:srgbClr val="AB263D"/>
                </a:solidFill>
                <a:latin typeface="Verdana" panose="020B0604030504040204" pitchFamily="34" charset="0"/>
                <a:ea typeface="Verdana" panose="020B0604030504040204" pitchFamily="34" charset="0"/>
                <a:cs typeface="Verdana" panose="020B0604030504040204" pitchFamily="34" charset="0"/>
              </a:rPr>
              <a:t> </a:t>
            </a:r>
            <a:endPar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12</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Creating a Repository on GitHub</a:t>
            </a:r>
          </a:p>
        </p:txBody>
      </p:sp>
      <p:pic>
        <p:nvPicPr>
          <p:cNvPr id="6" name="Picture 5" descr="A screenshot of a cell phone&#10;&#10;Description automatically generated">
            <a:extLst>
              <a:ext uri="{FF2B5EF4-FFF2-40B4-BE49-F238E27FC236}">
                <a16:creationId xmlns:a16="http://schemas.microsoft.com/office/drawing/2014/main" id="{B2C03EB7-9626-FC4B-9500-1465249786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4785" y="1297117"/>
            <a:ext cx="5537200" cy="4692650"/>
          </a:xfrm>
          <a:prstGeom prst="rect">
            <a:avLst/>
          </a:prstGeom>
        </p:spPr>
      </p:pic>
    </p:spTree>
    <p:extLst>
      <p:ext uri="{BB962C8B-B14F-4D97-AF65-F5344CB8AC3E}">
        <p14:creationId xmlns:p14="http://schemas.microsoft.com/office/powerpoint/2010/main" val="3717490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684473"/>
            <a:ext cx="5298095" cy="4764536"/>
          </a:xfrm>
        </p:spPr>
        <p:txBody>
          <a:bodyPr/>
          <a:lstStyle/>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Once you give the repo a name and click “Create repository” the following page with instructions is displayed showing the URL to the remote repo and other information</a:t>
            </a:r>
          </a:p>
        </p:txBody>
      </p:sp>
      <p:sp>
        <p:nvSpPr>
          <p:cNvPr id="3" name="Slide Number Placeholder 2"/>
          <p:cNvSpPr>
            <a:spLocks noGrp="1"/>
          </p:cNvSpPr>
          <p:nvPr>
            <p:ph type="sldNum" sz="quarter" idx="14"/>
          </p:nvPr>
        </p:nvSpPr>
        <p:spPr/>
        <p:txBody>
          <a:bodyPr/>
          <a:lstStyle/>
          <a:p>
            <a:fld id="{12342C3A-DD85-7843-B416-BD52AB030D59}" type="slidenum">
              <a:rPr lang="en-US" smtClean="0"/>
              <a:pPr/>
              <a:t>13</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Creating a Repository on GitHub</a:t>
            </a:r>
          </a:p>
        </p:txBody>
      </p:sp>
      <p:pic>
        <p:nvPicPr>
          <p:cNvPr id="6" name="Picture 5">
            <a:extLst>
              <a:ext uri="{FF2B5EF4-FFF2-40B4-BE49-F238E27FC236}">
                <a16:creationId xmlns:a16="http://schemas.microsoft.com/office/drawing/2014/main" id="{B2C03EB7-9626-FC4B-9500-1465249786B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600700" y="1363438"/>
            <a:ext cx="6272784" cy="4791710"/>
          </a:xfrm>
          <a:prstGeom prst="rect">
            <a:avLst/>
          </a:prstGeom>
        </p:spPr>
      </p:pic>
    </p:spTree>
    <p:extLst>
      <p:ext uri="{BB962C8B-B14F-4D97-AF65-F5344CB8AC3E}">
        <p14:creationId xmlns:p14="http://schemas.microsoft.com/office/powerpoint/2010/main" val="3929689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535410"/>
            <a:ext cx="11585731" cy="4764536"/>
          </a:xfrm>
        </p:spPr>
        <p:txBody>
          <a:bodyPr/>
          <a:lstStyle/>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Once we have created our online repository, we need to create our local copy.</a:t>
            </a: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Navigate to the folder where you will store your project in the terminal</a:t>
            </a: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Type in the command </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a:t>
            </a:r>
            <a:r>
              <a:rPr lang="en-US" sz="2000" b="1" i="1" dirty="0" err="1">
                <a:solidFill>
                  <a:srgbClr val="AB263D"/>
                </a:solidFill>
                <a:latin typeface="Courier New" panose="02070309020205020404" pitchFamily="49" charset="0"/>
                <a:ea typeface="Verdana" panose="020B0604030504040204" pitchFamily="34" charset="0"/>
                <a:cs typeface="Courier New" panose="02070309020205020404" pitchFamily="49" charset="0"/>
              </a:rPr>
              <a:t>init</a:t>
            </a:r>
            <a:endPar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endParaRP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Create a README.MD file using the command: </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touch README.MD</a:t>
            </a: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Now, we add the file to the staging area using the command: </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add README.MD</a:t>
            </a:r>
          </a:p>
          <a:p>
            <a:pPr lvl="1"/>
            <a:r>
              <a:rPr lang="en-US" sz="1800" dirty="0">
                <a:latin typeface="Verdana" panose="020B0604030504040204" pitchFamily="34" charset="0"/>
                <a:ea typeface="Verdana" panose="020B0604030504040204" pitchFamily="34" charset="0"/>
                <a:cs typeface="Verdana" panose="020B0604030504040204" pitchFamily="34" charset="0"/>
              </a:rPr>
              <a:t>If we want to add multiple files and directories at once we can use the command </a:t>
            </a:r>
            <a:r>
              <a:rPr lang="en-US" sz="1800" b="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add .</a:t>
            </a:r>
            <a:endParaRPr lang="en-US" sz="1800" b="1" i="1" dirty="0">
              <a:solidFill>
                <a:srgbClr val="AB263D"/>
              </a:solidFill>
              <a:latin typeface="Courier New" panose="02070309020205020404" pitchFamily="49" charset="0"/>
              <a:ea typeface="Verdana" panose="020B0604030504040204" pitchFamily="34" charset="0"/>
              <a:cs typeface="Courier New" panose="02070309020205020404" pitchFamily="49" charset="0"/>
            </a:endParaRP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Then we commit the file using the following command: </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commit –m “initial commit”</a:t>
            </a: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Now we link the remote repository to your local repo: </a:t>
            </a:r>
            <a:r>
              <a:rPr lang="en-US" sz="2000" b="1" i="1" dirty="0">
                <a:solidFill>
                  <a:srgbClr val="AB263D"/>
                </a:solidFill>
                <a:latin typeface="Courier New" panose="02070309020205020404" pitchFamily="49" charset="0"/>
                <a:cs typeface="Courier New" panose="02070309020205020404" pitchFamily="49" charset="0"/>
              </a:rPr>
              <a:t>git remote add origin https://github.com/username/reponame.git</a:t>
            </a: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Now, we push our local file to the remote repository: </a:t>
            </a:r>
            <a:r>
              <a:rPr lang="en-US" sz="2000" b="1" i="1" dirty="0">
                <a:solidFill>
                  <a:srgbClr val="AB263D"/>
                </a:solidFill>
                <a:latin typeface="Courier New" panose="02070309020205020404" pitchFamily="49" charset="0"/>
                <a:cs typeface="Courier New" panose="02070309020205020404" pitchFamily="49" charset="0"/>
              </a:rPr>
              <a:t>git push </a:t>
            </a:r>
            <a:r>
              <a:rPr lang="en-US" b="1" i="1" dirty="0">
                <a:solidFill>
                  <a:srgbClr val="AB263D"/>
                </a:solidFill>
                <a:latin typeface="Courier New" panose="02070309020205020404" pitchFamily="49" charset="0"/>
                <a:cs typeface="Courier New" panose="02070309020205020404" pitchFamily="49" charset="0"/>
              </a:rPr>
              <a:t>-u</a:t>
            </a:r>
            <a:r>
              <a:rPr lang="en-US" sz="2000" b="1" i="1" dirty="0">
                <a:solidFill>
                  <a:srgbClr val="AB263D"/>
                </a:solidFill>
                <a:latin typeface="Courier New" panose="02070309020205020404" pitchFamily="49" charset="0"/>
                <a:cs typeface="Courier New" panose="02070309020205020404" pitchFamily="49" charset="0"/>
              </a:rPr>
              <a:t> origin master</a:t>
            </a:r>
            <a:endPar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endParaRPr>
          </a:p>
          <a:p>
            <a:pPr marL="457200" indent="-457200">
              <a:buFont typeface="+mj-lt"/>
              <a:buAutoNum type="arabicPeriod"/>
            </a:pPr>
            <a:endParaRPr lang="en-US" sz="2000" b="1" i="1" dirty="0">
              <a:solidFill>
                <a:srgbClr val="AB263D"/>
              </a:solidFill>
              <a:latin typeface="Courier New" panose="02070309020205020404" pitchFamily="49" charset="0"/>
              <a:cs typeface="Courier New" panose="02070309020205020404" pitchFamily="49" charset="0"/>
            </a:endParaRPr>
          </a:p>
          <a:p>
            <a:pPr marL="457200" indent="-457200">
              <a:buFont typeface="+mj-lt"/>
              <a:buAutoNum type="arabicPeriod"/>
            </a:pPr>
            <a:endPar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endParaRPr>
          </a:p>
          <a:p>
            <a:pPr marL="0" indent="0">
              <a:buNone/>
            </a:pPr>
            <a:endParaRPr lang="en-US" sz="20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14</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Setting Up Your Local Repository and Pushing Changes</a:t>
            </a:r>
          </a:p>
        </p:txBody>
      </p:sp>
    </p:spTree>
    <p:extLst>
      <p:ext uri="{BB962C8B-B14F-4D97-AF65-F5344CB8AC3E}">
        <p14:creationId xmlns:p14="http://schemas.microsoft.com/office/powerpoint/2010/main" val="4800222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675110"/>
            <a:ext cx="11585731" cy="4764536"/>
          </a:xfrm>
        </p:spPr>
        <p:txBody>
          <a:bodyPr/>
          <a:lstStyle/>
          <a:p>
            <a:pPr marL="0" indent="0">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We can pull down changes in the same manner, by issuing a </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pull REPOSITORY_NAME BRANCH_NAME</a:t>
            </a:r>
            <a:r>
              <a:rPr lang="en-US" sz="2000" i="1" dirty="0">
                <a:solidFill>
                  <a:srgbClr val="404040"/>
                </a:solidFill>
                <a:latin typeface="Verdana" panose="020B0604030504040204" pitchFamily="34" charset="0"/>
                <a:ea typeface="Verdana" panose="020B0604030504040204" pitchFamily="34" charset="0"/>
                <a:cs typeface="Verdana" panose="020B0604030504040204" pitchFamily="34" charset="0"/>
              </a:rPr>
              <a:t> </a:t>
            </a: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command. If there are changes, you will automatically pull and merge these changes into the branch you are currently in. </a:t>
            </a:r>
          </a:p>
          <a:p>
            <a:pPr marL="0" indent="0">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For example: </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pull origin master</a:t>
            </a:r>
          </a:p>
          <a:p>
            <a:pPr marL="0" indent="0">
              <a:buNone/>
            </a:pPr>
            <a:endParaRPr lang="en-US" sz="20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15</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Pulling Changes</a:t>
            </a:r>
          </a:p>
        </p:txBody>
      </p:sp>
    </p:spTree>
    <p:extLst>
      <p:ext uri="{BB962C8B-B14F-4D97-AF65-F5344CB8AC3E}">
        <p14:creationId xmlns:p14="http://schemas.microsoft.com/office/powerpoint/2010/main" val="1478102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186432"/>
            <a:ext cx="11585731" cy="5253214"/>
          </a:xfrm>
        </p:spPr>
        <p:txBody>
          <a:bodyPr/>
          <a:lstStyle/>
          <a:p>
            <a:pPr marL="0" indent="0">
              <a:buNone/>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Let us pretend for a moment that we want to make a series of updates to our readme file. A common workflow is:</a:t>
            </a:r>
          </a:p>
          <a:p>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Make a new branch devoted to all changes to the readme, such as: </a:t>
            </a:r>
            <a:b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br>
            <a:r>
              <a:rPr lang="en-US" sz="18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checkout –b development</a:t>
            </a:r>
          </a:p>
          <a:p>
            <a:pPr marL="0" indent="0">
              <a:buNone/>
            </a:pPr>
            <a:r>
              <a:rPr lang="en-US" sz="1800" dirty="0">
                <a:latin typeface="Verdana" panose="020B0604030504040204" pitchFamily="34" charset="0"/>
                <a:ea typeface="Verdana" panose="020B0604030504040204" pitchFamily="34" charset="0"/>
                <a:cs typeface="Verdana" panose="020B0604030504040204" pitchFamily="34" charset="0"/>
              </a:rPr>
              <a:t>At this point, we have created a new branch using the </a:t>
            </a:r>
            <a:r>
              <a:rPr lang="en-US" sz="18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checkout -b development </a:t>
            </a:r>
            <a:r>
              <a:rPr lang="en-US" sz="1800" dirty="0">
                <a:latin typeface="Verdana" panose="020B0604030504040204" pitchFamily="34" charset="0"/>
                <a:ea typeface="Verdana" panose="020B0604030504040204" pitchFamily="34" charset="0"/>
                <a:cs typeface="Verdana" panose="020B0604030504040204" pitchFamily="34" charset="0"/>
              </a:rPr>
              <a:t>command; this creates a new branch named </a:t>
            </a:r>
            <a:r>
              <a:rPr lang="en-US" sz="1800" i="1" dirty="0">
                <a:solidFill>
                  <a:srgbClr val="AB263D"/>
                </a:solidFill>
                <a:latin typeface="Verdana" panose="020B0604030504040204" pitchFamily="34" charset="0"/>
                <a:ea typeface="Verdana" panose="020B0604030504040204" pitchFamily="34" charset="0"/>
                <a:cs typeface="Verdana" panose="020B0604030504040204" pitchFamily="34" charset="0"/>
              </a:rPr>
              <a:t>development</a:t>
            </a:r>
            <a:r>
              <a:rPr lang="en-US" sz="1800" dirty="0">
                <a:latin typeface="Verdana" panose="020B0604030504040204" pitchFamily="34" charset="0"/>
                <a:ea typeface="Verdana" panose="020B0604030504040204" pitchFamily="34" charset="0"/>
                <a:cs typeface="Verdana" panose="020B0604030504040204" pitchFamily="34" charset="0"/>
              </a:rPr>
              <a:t>; if we already had that branch and were just moving to the branch, we would omit the </a:t>
            </a:r>
            <a:r>
              <a:rPr lang="en-US" sz="1800" i="1" dirty="0">
                <a:latin typeface="Verdana" panose="020B0604030504040204" pitchFamily="34" charset="0"/>
                <a:ea typeface="Verdana" panose="020B0604030504040204" pitchFamily="34" charset="0"/>
                <a:cs typeface="Verdana" panose="020B0604030504040204" pitchFamily="34" charset="0"/>
              </a:rPr>
              <a:t>–b  </a:t>
            </a:r>
            <a:r>
              <a:rPr lang="en-US" sz="1800" dirty="0">
                <a:latin typeface="Verdana" panose="020B0604030504040204" pitchFamily="34" charset="0"/>
                <a:ea typeface="Verdana" panose="020B0604030504040204" pitchFamily="34" charset="0"/>
                <a:cs typeface="Verdana" panose="020B0604030504040204" pitchFamily="34" charset="0"/>
              </a:rPr>
              <a:t>flag.</a:t>
            </a:r>
            <a:endParaRPr lang="en-US" sz="1800" b="1" i="1" dirty="0">
              <a:solidFill>
                <a:srgbClr val="AB263D"/>
              </a:solidFill>
              <a:latin typeface="Courier New" panose="02070309020205020404" pitchFamily="49" charset="0"/>
              <a:ea typeface="Verdana" panose="020B0604030504040204" pitchFamily="34" charset="0"/>
              <a:cs typeface="Courier New" panose="02070309020205020404" pitchFamily="49" charset="0"/>
            </a:endParaRPr>
          </a:p>
          <a:p>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Make relevant updates to the codebase</a:t>
            </a:r>
          </a:p>
          <a:p>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Make as many commits as needed until satisfied with the result and add them using the </a:t>
            </a:r>
            <a:r>
              <a:rPr lang="en-US" sz="18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add </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command</a:t>
            </a:r>
          </a:p>
          <a:p>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As you commit, push your changes up to a remote branch; the first time you push a new branch, it will be created online!</a:t>
            </a:r>
          </a:p>
          <a:p>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When done with the feature, issue a pull request for the code to be reviewed.</a:t>
            </a:r>
          </a:p>
          <a:p>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When the code is reviewed and accepted, merge it into the main branch.</a:t>
            </a:r>
            <a:endParaRPr lang="en-US" sz="18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16</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An Easy Workflow</a:t>
            </a:r>
          </a:p>
        </p:txBody>
      </p:sp>
    </p:spTree>
    <p:extLst>
      <p:ext uri="{BB962C8B-B14F-4D97-AF65-F5344CB8AC3E}">
        <p14:creationId xmlns:p14="http://schemas.microsoft.com/office/powerpoint/2010/main" val="2129195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63585" y="1796032"/>
            <a:ext cx="3559254" cy="2013968"/>
          </a:xfrm>
        </p:spPr>
        <p:txBody>
          <a:bodyPr/>
          <a:lstStyle/>
          <a:p>
            <a:pPr marL="0" marR="5080" indent="0">
              <a:lnSpc>
                <a:spcPct val="89900"/>
              </a:lnSpc>
              <a:spcBef>
                <a:spcPts val="340"/>
              </a:spcBef>
              <a:buNone/>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On GitHub, we can create a pull request based on the branch. This will issue a request to have this  changes merged into a different branch </a:t>
            </a:r>
            <a:r>
              <a:rPr lang="en-US" sz="1800" dirty="0">
                <a:solidFill>
                  <a:srgbClr val="404040"/>
                </a:solidFill>
              </a:rPr>
              <a:t>(in our case, </a:t>
            </a:r>
            <a:r>
              <a:rPr lang="en-US" sz="1800" i="1" dirty="0">
                <a:solidFill>
                  <a:srgbClr val="404040"/>
                </a:solidFill>
              </a:rPr>
              <a:t>master</a:t>
            </a:r>
            <a:r>
              <a:rPr lang="en-US" sz="1800" dirty="0">
                <a:solidFill>
                  <a:srgbClr val="404040"/>
                </a:solidFill>
              </a:rPr>
              <a:t>).</a:t>
            </a:r>
            <a:endParaRPr lang="en-US" sz="1800" dirty="0"/>
          </a:p>
        </p:txBody>
      </p:sp>
      <p:sp>
        <p:nvSpPr>
          <p:cNvPr id="3" name="Slide Number Placeholder 2"/>
          <p:cNvSpPr>
            <a:spLocks noGrp="1"/>
          </p:cNvSpPr>
          <p:nvPr>
            <p:ph type="sldNum" sz="quarter" idx="14"/>
          </p:nvPr>
        </p:nvSpPr>
        <p:spPr/>
        <p:txBody>
          <a:bodyPr/>
          <a:lstStyle/>
          <a:p>
            <a:fld id="{12342C3A-DD85-7843-B416-BD52AB030D59}" type="slidenum">
              <a:rPr lang="en-US" smtClean="0"/>
              <a:pPr/>
              <a:t>17</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Making a Pull Request</a:t>
            </a:r>
          </a:p>
        </p:txBody>
      </p:sp>
      <p:pic>
        <p:nvPicPr>
          <p:cNvPr id="6" name="Picture 5" descr="A screenshot of a cell phone&#10;&#10;Description automatically generated">
            <a:extLst>
              <a:ext uri="{FF2B5EF4-FFF2-40B4-BE49-F238E27FC236}">
                <a16:creationId xmlns:a16="http://schemas.microsoft.com/office/drawing/2014/main" id="{5E5F8327-8A48-014F-A8EC-D24F3A851E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2839" y="1389632"/>
            <a:ext cx="8266176" cy="4486656"/>
          </a:xfrm>
          <a:prstGeom prst="rect">
            <a:avLst/>
          </a:prstGeom>
        </p:spPr>
      </p:pic>
    </p:spTree>
    <p:extLst>
      <p:ext uri="{BB962C8B-B14F-4D97-AF65-F5344CB8AC3E}">
        <p14:creationId xmlns:p14="http://schemas.microsoft.com/office/powerpoint/2010/main" val="40369828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63585" y="1796032"/>
            <a:ext cx="3379715" cy="2013968"/>
          </a:xfrm>
        </p:spPr>
        <p:txBody>
          <a:bodyPr/>
          <a:lstStyle/>
          <a:p>
            <a:pPr marL="0" marR="5080" indent="0">
              <a:lnSpc>
                <a:spcPct val="89800"/>
              </a:lnSpc>
              <a:spcBef>
                <a:spcPts val="345"/>
              </a:spcBef>
              <a:buNone/>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Pull requests should have a  description of the set of changes, and when created will show the changes in that branch.</a:t>
            </a:r>
            <a:endParaRPr lang="en-US" sz="18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18</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Making a Pull Request</a:t>
            </a:r>
          </a:p>
        </p:txBody>
      </p:sp>
      <p:pic>
        <p:nvPicPr>
          <p:cNvPr id="6" name="Picture 5">
            <a:extLst>
              <a:ext uri="{FF2B5EF4-FFF2-40B4-BE49-F238E27FC236}">
                <a16:creationId xmlns:a16="http://schemas.microsoft.com/office/drawing/2014/main" id="{5E5F8327-8A48-014F-A8EC-D24F3A851E6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583362" y="1068517"/>
            <a:ext cx="6457950" cy="5054600"/>
          </a:xfrm>
          <a:prstGeom prst="rect">
            <a:avLst/>
          </a:prstGeom>
        </p:spPr>
      </p:pic>
    </p:spTree>
    <p:extLst>
      <p:ext uri="{BB962C8B-B14F-4D97-AF65-F5344CB8AC3E}">
        <p14:creationId xmlns:p14="http://schemas.microsoft.com/office/powerpoint/2010/main" val="12255798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068517"/>
            <a:ext cx="4078895" cy="2013968"/>
          </a:xfrm>
        </p:spPr>
        <p:txBody>
          <a:bodyPr/>
          <a:lstStyle/>
          <a:p>
            <a:pPr marL="0" marR="5080" indent="0">
              <a:lnSpc>
                <a:spcPct val="90000"/>
              </a:lnSpc>
              <a:spcBef>
                <a:spcPts val="340"/>
              </a:spcBef>
              <a:buNone/>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All pull requests should be reviewed by a different developer (and it’s also good to have it  reviewed by more than one developer); by clicking the </a:t>
            </a:r>
            <a:r>
              <a:rPr lang="en-US" sz="1800" i="1" dirty="0">
                <a:solidFill>
                  <a:srgbClr val="404040"/>
                </a:solidFill>
                <a:latin typeface="Verdana" panose="020B0604030504040204" pitchFamily="34" charset="0"/>
                <a:ea typeface="Verdana" panose="020B0604030504040204" pitchFamily="34" charset="0"/>
                <a:cs typeface="Verdana" panose="020B0604030504040204" pitchFamily="34" charset="0"/>
              </a:rPr>
              <a:t>files changed </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tab on the pull request  page, we can leave comments to the developer about their pull request.</a:t>
            </a:r>
            <a:endParaRPr lang="en-US" sz="1800" dirty="0">
              <a:latin typeface="Verdana" panose="020B0604030504040204" pitchFamily="34" charset="0"/>
              <a:ea typeface="Verdana" panose="020B0604030504040204" pitchFamily="34" charset="0"/>
              <a:cs typeface="Verdana" panose="020B0604030504040204" pitchFamily="34" charset="0"/>
            </a:endParaRPr>
          </a:p>
          <a:p>
            <a:pPr marL="0" marR="60960" indent="0">
              <a:lnSpc>
                <a:spcPct val="90000"/>
              </a:lnSpc>
              <a:spcBef>
                <a:spcPts val="1405"/>
              </a:spcBef>
              <a:buNone/>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This is very useful for identifying inefficiencies, logical errors, bugs, etc. It also forces multiple  developers to look at the approach to solving a  problem or making a feature, so that more than one developer is familiar with each portion of  the code in a project.</a:t>
            </a:r>
            <a:endParaRPr lang="en-US" sz="18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19</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Reviewing a Pull Request</a:t>
            </a:r>
          </a:p>
        </p:txBody>
      </p:sp>
      <p:pic>
        <p:nvPicPr>
          <p:cNvPr id="6" name="Picture 5">
            <a:extLst>
              <a:ext uri="{FF2B5EF4-FFF2-40B4-BE49-F238E27FC236}">
                <a16:creationId xmlns:a16="http://schemas.microsoft.com/office/drawing/2014/main" id="{5E5F8327-8A48-014F-A8EC-D24F3A851E6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583362" y="1156147"/>
            <a:ext cx="6457950" cy="4879340"/>
          </a:xfrm>
          <a:prstGeom prst="rect">
            <a:avLst/>
          </a:prstGeom>
        </p:spPr>
      </p:pic>
    </p:spTree>
    <p:extLst>
      <p:ext uri="{BB962C8B-B14F-4D97-AF65-F5344CB8AC3E}">
        <p14:creationId xmlns:p14="http://schemas.microsoft.com/office/powerpoint/2010/main" val="23154439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latin typeface="Verdana" panose="020B0604030504040204" pitchFamily="34" charset="0"/>
                <a:ea typeface="Verdana" panose="020B0604030504040204" pitchFamily="34" charset="0"/>
                <a:cs typeface="Verdana" panose="020B0604030504040204" pitchFamily="34" charset="0"/>
              </a:rPr>
              <a:t>Patrick Hill</a:t>
            </a:r>
          </a:p>
          <a:p>
            <a:r>
              <a:rPr lang="en-US" dirty="0">
                <a:latin typeface="Verdana" panose="020B0604030504040204" pitchFamily="34" charset="0"/>
                <a:ea typeface="Verdana" panose="020B0604030504040204" pitchFamily="34" charset="0"/>
                <a:cs typeface="Verdana" panose="020B0604030504040204" pitchFamily="34" charset="0"/>
              </a:rPr>
              <a:t>Adjunct Professor</a:t>
            </a:r>
            <a:br>
              <a:rPr lang="en-US" dirty="0">
                <a:latin typeface="Verdana" panose="020B0604030504040204" pitchFamily="34" charset="0"/>
                <a:ea typeface="Verdana" panose="020B0604030504040204" pitchFamily="34" charset="0"/>
                <a:cs typeface="Verdana" panose="020B0604030504040204" pitchFamily="34" charset="0"/>
              </a:rPr>
            </a:br>
            <a:r>
              <a:rPr lang="en-US" dirty="0">
                <a:latin typeface="Verdana" panose="020B0604030504040204" pitchFamily="34" charset="0"/>
                <a:ea typeface="Verdana" panose="020B0604030504040204" pitchFamily="34" charset="0"/>
                <a:cs typeface="Verdana" panose="020B0604030504040204" pitchFamily="34" charset="0"/>
              </a:rPr>
              <a:t>Computer Science Department</a:t>
            </a:r>
          </a:p>
          <a:p>
            <a:r>
              <a:rPr lang="en-US" dirty="0">
                <a:solidFill>
                  <a:srgbClr val="AB263D"/>
                </a:solidFill>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Patrick.Hill@stevens.edu</a:t>
            </a:r>
            <a:endParaRPr lang="en-US" dirty="0">
              <a:solidFill>
                <a:srgbClr val="AB263D"/>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3996978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068517"/>
            <a:ext cx="4078895" cy="2013968"/>
          </a:xfrm>
        </p:spPr>
        <p:txBody>
          <a:bodyPr/>
          <a:lstStyle/>
          <a:p>
            <a:pPr marL="0" marR="5080" indent="0">
              <a:lnSpc>
                <a:spcPct val="89800"/>
              </a:lnSpc>
              <a:spcBef>
                <a:spcPts val="280"/>
              </a:spcBef>
              <a:buNone/>
            </a:pPr>
            <a:r>
              <a:rPr lang="en-US" sz="1800" dirty="0">
                <a:latin typeface="Verdana" panose="020B0604030504040204" pitchFamily="34" charset="0"/>
                <a:ea typeface="Verdana" panose="020B0604030504040204" pitchFamily="34" charset="0"/>
                <a:cs typeface="Verdana" panose="020B0604030504040204" pitchFamily="34" charset="0"/>
              </a:rPr>
              <a:t>If a pull request can be safely merged in without conflicts occurring, GitHub will allow you to merge in the changes when all developers are satisfied with the changes.</a:t>
            </a:r>
          </a:p>
          <a:p>
            <a:pPr marL="0" marR="105410" indent="0">
              <a:lnSpc>
                <a:spcPct val="89800"/>
              </a:lnSpc>
              <a:spcBef>
                <a:spcPts val="1420"/>
              </a:spcBef>
              <a:buNone/>
            </a:pPr>
            <a:r>
              <a:rPr lang="en-US" sz="1800" dirty="0">
                <a:latin typeface="Verdana" panose="020B0604030504040204" pitchFamily="34" charset="0"/>
                <a:ea typeface="Verdana" panose="020B0604030504040204" pitchFamily="34" charset="0"/>
                <a:cs typeface="Verdana" panose="020B0604030504040204" pitchFamily="34" charset="0"/>
              </a:rPr>
              <a:t>This will add the new commit data to the master branch of the online repository.</a:t>
            </a:r>
          </a:p>
        </p:txBody>
      </p:sp>
      <p:sp>
        <p:nvSpPr>
          <p:cNvPr id="3" name="Slide Number Placeholder 2"/>
          <p:cNvSpPr>
            <a:spLocks noGrp="1"/>
          </p:cNvSpPr>
          <p:nvPr>
            <p:ph type="sldNum" sz="quarter" idx="14"/>
          </p:nvPr>
        </p:nvSpPr>
        <p:spPr/>
        <p:txBody>
          <a:bodyPr/>
          <a:lstStyle/>
          <a:p>
            <a:fld id="{12342C3A-DD85-7843-B416-BD52AB030D59}" type="slidenum">
              <a:rPr lang="en-US" smtClean="0"/>
              <a:pPr/>
              <a:t>20</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Merging the Pull Request</a:t>
            </a:r>
          </a:p>
        </p:txBody>
      </p:sp>
      <p:pic>
        <p:nvPicPr>
          <p:cNvPr id="6" name="Picture 5">
            <a:extLst>
              <a:ext uri="{FF2B5EF4-FFF2-40B4-BE49-F238E27FC236}">
                <a16:creationId xmlns:a16="http://schemas.microsoft.com/office/drawing/2014/main" id="{5E5F8327-8A48-014F-A8EC-D24F3A851E6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583362" y="1156147"/>
            <a:ext cx="6457950" cy="4879340"/>
          </a:xfrm>
          <a:prstGeom prst="rect">
            <a:avLst/>
          </a:prstGeom>
        </p:spPr>
      </p:pic>
    </p:spTree>
    <p:extLst>
      <p:ext uri="{BB962C8B-B14F-4D97-AF65-F5344CB8AC3E}">
        <p14:creationId xmlns:p14="http://schemas.microsoft.com/office/powerpoint/2010/main" val="1359951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405628"/>
            <a:ext cx="11585731" cy="4764536"/>
          </a:xfrm>
        </p:spPr>
        <p:txBody>
          <a:bodyPr/>
          <a:lstStyle/>
          <a:p>
            <a:pPr marL="0" marR="5080" indent="0">
              <a:lnSpc>
                <a:spcPct val="90000"/>
              </a:lnSpc>
              <a:spcBef>
                <a:spcPts val="280"/>
              </a:spcBef>
              <a:buNone/>
            </a:pPr>
            <a:r>
              <a:rPr lang="en-US" sz="2000" dirty="0">
                <a:latin typeface="Verdana" panose="020B0604030504040204" pitchFamily="34" charset="0"/>
                <a:ea typeface="Verdana" panose="020B0604030504040204" pitchFamily="34" charset="0"/>
                <a:cs typeface="Verdana" panose="020B0604030504040204" pitchFamily="34" charset="0"/>
              </a:rPr>
              <a:t>At this point, the only repository with the new commit on the </a:t>
            </a:r>
            <a:r>
              <a:rPr lang="en-US" sz="2000" i="1" dirty="0">
                <a:latin typeface="Verdana" panose="020B0604030504040204" pitchFamily="34" charset="0"/>
                <a:ea typeface="Verdana" panose="020B0604030504040204" pitchFamily="34" charset="0"/>
                <a:cs typeface="Verdana" panose="020B0604030504040204" pitchFamily="34" charset="0"/>
              </a:rPr>
              <a:t>master </a:t>
            </a:r>
            <a:r>
              <a:rPr lang="en-US" sz="2000" dirty="0">
                <a:latin typeface="Verdana" panose="020B0604030504040204" pitchFamily="34" charset="0"/>
                <a:ea typeface="Verdana" panose="020B0604030504040204" pitchFamily="34" charset="0"/>
                <a:cs typeface="Verdana" panose="020B0604030504040204" pitchFamily="34" charset="0"/>
              </a:rPr>
              <a:t>branch is the online version; even the repository that we developed on does not have those changes on the master branch(only your local development branch does).</a:t>
            </a:r>
          </a:p>
          <a:p>
            <a:pPr marL="0" indent="0">
              <a:lnSpc>
                <a:spcPts val="1714"/>
              </a:lnSpc>
              <a:spcBef>
                <a:spcPts val="1200"/>
              </a:spcBef>
              <a:buNone/>
            </a:pPr>
            <a:r>
              <a:rPr lang="en-US" sz="2000" dirty="0">
                <a:latin typeface="Verdana" panose="020B0604030504040204" pitchFamily="34" charset="0"/>
                <a:ea typeface="Verdana" panose="020B0604030504040204" pitchFamily="34" charset="0"/>
                <a:cs typeface="Verdana" panose="020B0604030504040204" pitchFamily="34" charset="0"/>
              </a:rPr>
              <a:t>We need to routinely pull from the </a:t>
            </a:r>
            <a:r>
              <a:rPr lang="en-US" sz="2000" i="1" dirty="0">
                <a:latin typeface="Verdana" panose="020B0604030504040204" pitchFamily="34" charset="0"/>
                <a:ea typeface="Verdana" panose="020B0604030504040204" pitchFamily="34" charset="0"/>
                <a:cs typeface="Verdana" panose="020B0604030504040204" pitchFamily="34" charset="0"/>
              </a:rPr>
              <a:t>master </a:t>
            </a:r>
            <a:r>
              <a:rPr lang="en-US" sz="2000" dirty="0">
                <a:latin typeface="Verdana" panose="020B0604030504040204" pitchFamily="34" charset="0"/>
                <a:ea typeface="Verdana" panose="020B0604030504040204" pitchFamily="34" charset="0"/>
                <a:cs typeface="Verdana" panose="020B0604030504040204" pitchFamily="34" charset="0"/>
              </a:rPr>
              <a:t>branch to stay up to date:</a:t>
            </a:r>
          </a:p>
          <a:p>
            <a:pPr marL="0" indent="0">
              <a:lnSpc>
                <a:spcPts val="1714"/>
              </a:lnSpc>
              <a:spcBef>
                <a:spcPts val="1200"/>
              </a:spcBef>
              <a:buNone/>
            </a:pP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git pull origin master</a:t>
            </a:r>
          </a:p>
        </p:txBody>
      </p:sp>
      <p:sp>
        <p:nvSpPr>
          <p:cNvPr id="3" name="Slide Number Placeholder 2"/>
          <p:cNvSpPr>
            <a:spLocks noGrp="1"/>
          </p:cNvSpPr>
          <p:nvPr>
            <p:ph type="sldNum" sz="quarter" idx="14"/>
          </p:nvPr>
        </p:nvSpPr>
        <p:spPr/>
        <p:txBody>
          <a:bodyPr/>
          <a:lstStyle/>
          <a:p>
            <a:fld id="{12342C3A-DD85-7843-B416-BD52AB030D59}" type="slidenum">
              <a:rPr lang="en-US" smtClean="0"/>
              <a:pPr/>
              <a:t>21</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Pulling Changes</a:t>
            </a:r>
          </a:p>
        </p:txBody>
      </p:sp>
    </p:spTree>
    <p:extLst>
      <p:ext uri="{BB962C8B-B14F-4D97-AF65-F5344CB8AC3E}">
        <p14:creationId xmlns:p14="http://schemas.microsoft.com/office/powerpoint/2010/main" val="42326635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405628"/>
            <a:ext cx="11585731" cy="4764536"/>
          </a:xfrm>
        </p:spPr>
        <p:txBody>
          <a:bodyPr/>
          <a:lstStyle/>
          <a:p>
            <a:pPr marL="0" marR="5080" indent="0">
              <a:lnSpc>
                <a:spcPct val="90000"/>
              </a:lnSpc>
              <a:spcBef>
                <a:spcPts val="280"/>
              </a:spcBef>
              <a:buNone/>
            </a:pPr>
            <a:r>
              <a:rPr lang="en-US" sz="1800" dirty="0">
                <a:latin typeface="Verdana" panose="020B0604030504040204" pitchFamily="34" charset="0"/>
                <a:ea typeface="Verdana" panose="020B0604030504040204" pitchFamily="34" charset="0"/>
                <a:cs typeface="Verdana" panose="020B0604030504040204" pitchFamily="34" charset="0"/>
              </a:rPr>
              <a:t>Many issues can occur when using version control, due to the nature of many people editing the  same sets of files.</a:t>
            </a:r>
          </a:p>
          <a:p>
            <a:pPr marL="0" marR="5080" indent="0">
              <a:lnSpc>
                <a:spcPct val="90000"/>
              </a:lnSpc>
              <a:spcBef>
                <a:spcPts val="280"/>
              </a:spcBef>
              <a:buNone/>
            </a:pPr>
            <a:r>
              <a:rPr lang="en-US" sz="1800" dirty="0">
                <a:latin typeface="Verdana" panose="020B0604030504040204" pitchFamily="34" charset="0"/>
                <a:ea typeface="Verdana" panose="020B0604030504040204" pitchFamily="34" charset="0"/>
                <a:cs typeface="Verdana" panose="020B0604030504040204" pitchFamily="34" charset="0"/>
              </a:rPr>
              <a:t>There are a few easy tricks to avoiding most common issues with Git:</a:t>
            </a:r>
          </a:p>
          <a:p>
            <a:pPr marR="5080">
              <a:lnSpc>
                <a:spcPct val="90000"/>
              </a:lnSpc>
              <a:spcBef>
                <a:spcPts val="280"/>
              </a:spcBef>
            </a:pPr>
            <a:r>
              <a:rPr lang="en-US" sz="1800" dirty="0">
                <a:latin typeface="Verdana" panose="020B0604030504040204" pitchFamily="34" charset="0"/>
                <a:ea typeface="Verdana" panose="020B0604030504040204" pitchFamily="34" charset="0"/>
                <a:cs typeface="Verdana" panose="020B0604030504040204" pitchFamily="34" charset="0"/>
              </a:rPr>
              <a:t>Never develop on the master branch; do all development in your own feature branches, and issue pull requests.</a:t>
            </a:r>
          </a:p>
          <a:p>
            <a:pPr marR="5080">
              <a:lnSpc>
                <a:spcPct val="90000"/>
              </a:lnSpc>
              <a:spcBef>
                <a:spcPts val="280"/>
              </a:spcBef>
            </a:pPr>
            <a:r>
              <a:rPr lang="en-US" sz="1800" dirty="0">
                <a:latin typeface="Verdana" panose="020B0604030504040204" pitchFamily="34" charset="0"/>
                <a:ea typeface="Verdana" panose="020B0604030504040204" pitchFamily="34" charset="0"/>
                <a:cs typeface="Verdana" panose="020B0604030504040204" pitchFamily="34" charset="0"/>
              </a:rPr>
              <a:t>Pull master into your own feature branches commonly; merge errors will occur that you will need to resolve by hand, but you will ultimately have to resolve these issues far less than if you were all working on the master branch</a:t>
            </a:r>
          </a:p>
          <a:p>
            <a:pPr marR="5080">
              <a:lnSpc>
                <a:spcPct val="90000"/>
              </a:lnSpc>
              <a:spcBef>
                <a:spcPts val="280"/>
              </a:spcBef>
            </a:pPr>
            <a:r>
              <a:rPr lang="en-US" sz="1800" dirty="0">
                <a:latin typeface="Verdana" panose="020B0604030504040204" pitchFamily="34" charset="0"/>
                <a:ea typeface="Verdana" panose="020B0604030504040204" pitchFamily="34" charset="0"/>
                <a:cs typeface="Verdana" panose="020B0604030504040204" pitchFamily="34" charset="0"/>
              </a:rPr>
              <a:t>Isolate your work into small chunks; do not wait to do a whole feature before you commit. Commit often, as you accomplish small, incremental changes.</a:t>
            </a:r>
          </a:p>
          <a:p>
            <a:pPr marR="5080">
              <a:lnSpc>
                <a:spcPct val="90000"/>
              </a:lnSpc>
              <a:spcBef>
                <a:spcPts val="280"/>
              </a:spcBef>
            </a:pPr>
            <a:r>
              <a:rPr lang="en-US" sz="1800" dirty="0">
                <a:latin typeface="Verdana" panose="020B0604030504040204" pitchFamily="34" charset="0"/>
                <a:ea typeface="Verdana" panose="020B0604030504040204" pitchFamily="34" charset="0"/>
                <a:cs typeface="Verdana" panose="020B0604030504040204" pitchFamily="34" charset="0"/>
              </a:rPr>
              <a:t>Make new feature branches off of master; master should always be the most up-to-date working code; it is prudent when starting a new feature to get an updated version of the master branch and make a new branch from that up-to-date master branch.</a:t>
            </a:r>
          </a:p>
          <a:p>
            <a:pPr marR="5080">
              <a:lnSpc>
                <a:spcPct val="90000"/>
              </a:lnSpc>
              <a:spcBef>
                <a:spcPts val="280"/>
              </a:spcBef>
            </a:pPr>
            <a:r>
              <a:rPr lang="en-US" sz="1800" dirty="0">
                <a:latin typeface="Verdana" panose="020B0604030504040204" pitchFamily="34" charset="0"/>
                <a:ea typeface="Verdana" panose="020B0604030504040204" pitchFamily="34" charset="0"/>
                <a:cs typeface="Verdana" panose="020B0604030504040204" pitchFamily="34" charset="0"/>
              </a:rPr>
              <a:t>Pull often; this is so important, that we’re listing it twice. Pull often!</a:t>
            </a:r>
            <a:endParaRPr lang="en-US" sz="1800" b="1" i="1" dirty="0">
              <a:solidFill>
                <a:srgbClr val="AB263D"/>
              </a:solidFill>
              <a:latin typeface="Courier New" panose="02070309020205020404" pitchFamily="49" charset="0"/>
              <a:ea typeface="Verdana" panose="020B0604030504040204" pitchFamily="34" charset="0"/>
              <a:cs typeface="Courier New" panose="02070309020205020404" pitchFamily="49"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22</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Avoiding Issues</a:t>
            </a:r>
          </a:p>
        </p:txBody>
      </p:sp>
    </p:spTree>
    <p:extLst>
      <p:ext uri="{BB962C8B-B14F-4D97-AF65-F5344CB8AC3E}">
        <p14:creationId xmlns:p14="http://schemas.microsoft.com/office/powerpoint/2010/main" val="6416535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23</a:t>
            </a:fld>
            <a:endParaRPr lang="en-US" dirty="0"/>
          </a:p>
        </p:txBody>
      </p:sp>
      <p:sp>
        <p:nvSpPr>
          <p:cNvPr id="4" name="Text Placeholder 3"/>
          <p:cNvSpPr>
            <a:spLocks noGrp="1"/>
          </p:cNvSpPr>
          <p:nvPr>
            <p:ph type="body" sz="quarter" idx="12"/>
          </p:nvPr>
        </p:nvSpPr>
        <p:spPr>
          <a:xfrm>
            <a:off x="466343" y="2138947"/>
            <a:ext cx="11522671" cy="1099553"/>
          </a:xfrm>
        </p:spPr>
        <p:txBody>
          <a:bodyPr/>
          <a:lstStyle/>
          <a:p>
            <a:pPr algn="ctr"/>
            <a:r>
              <a:rPr lang="en-US" sz="3800" b="1" dirty="0">
                <a:latin typeface="Verdana" panose="020B0604030504040204" pitchFamily="34" charset="0"/>
                <a:ea typeface="Verdana" panose="020B0604030504040204" pitchFamily="34" charset="0"/>
                <a:cs typeface="Verdana" panose="020B0604030504040204" pitchFamily="34" charset="0"/>
              </a:rPr>
              <a:t>Introduction to HTML</a:t>
            </a:r>
          </a:p>
          <a:p>
            <a:pPr algn="ctr"/>
            <a:endParaRPr lang="en-US" dirty="0"/>
          </a:p>
        </p:txBody>
      </p:sp>
      <p:pic>
        <p:nvPicPr>
          <p:cNvPr id="6" name="Picture Placeholder 5" descr="nanotechnology-173305070.jpg"/>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40822115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405628"/>
            <a:ext cx="11585731" cy="4764536"/>
          </a:xfrm>
        </p:spPr>
        <p:txBody>
          <a:bodyPr/>
          <a:lstStyle/>
          <a:p>
            <a:pPr marL="0" marR="5080" indent="0">
              <a:lnSpc>
                <a:spcPts val="2170"/>
              </a:lnSpc>
              <a:spcBef>
                <a:spcPts val="360"/>
              </a:spcBef>
              <a:buNone/>
            </a:pPr>
            <a:r>
              <a:rPr lang="en-US" sz="2000" dirty="0">
                <a:latin typeface="Verdana" panose="020B0604030504040204" pitchFamily="34" charset="0"/>
                <a:ea typeface="Verdana" panose="020B0604030504040204" pitchFamily="34" charset="0"/>
                <a:cs typeface="Verdana" panose="020B0604030504040204" pitchFamily="34" charset="0"/>
              </a:rPr>
              <a:t>HTML (Hyper Text Markup Language) is a markup language; it is a way of describing content. A file written in HTML is referred to as an HTML document.</a:t>
            </a:r>
          </a:p>
          <a:p>
            <a:pPr marL="0" marR="5080" indent="0">
              <a:lnSpc>
                <a:spcPts val="2170"/>
              </a:lnSpc>
              <a:spcBef>
                <a:spcPts val="360"/>
              </a:spcBef>
              <a:buNone/>
            </a:pPr>
            <a:r>
              <a:rPr lang="en-US" sz="2000" dirty="0">
                <a:latin typeface="Verdana" panose="020B0604030504040204" pitchFamily="34" charset="0"/>
                <a:ea typeface="Verdana" panose="020B0604030504040204" pitchFamily="34" charset="0"/>
                <a:cs typeface="Verdana" panose="020B0604030504040204" pitchFamily="34" charset="0"/>
              </a:rPr>
              <a:t>Our first HTML documents will exist on our desktops, rather than on a server.</a:t>
            </a:r>
          </a:p>
          <a:p>
            <a:pPr marR="5080">
              <a:lnSpc>
                <a:spcPts val="2170"/>
              </a:lnSpc>
              <a:spcBef>
                <a:spcPts val="360"/>
              </a:spcBef>
            </a:pPr>
            <a:r>
              <a:rPr lang="en-US" sz="2000" dirty="0">
                <a:latin typeface="Verdana" panose="020B0604030504040204" pitchFamily="34" charset="0"/>
                <a:ea typeface="Verdana" panose="020B0604030504040204" pitchFamily="34" charset="0"/>
                <a:cs typeface="Verdana" panose="020B0604030504040204" pitchFamily="34" charset="0"/>
              </a:rPr>
              <a:t>HTML documents are simply text files that are formed following the HTML standard. </a:t>
            </a:r>
          </a:p>
          <a:p>
            <a:pPr marR="5080">
              <a:lnSpc>
                <a:spcPts val="2170"/>
              </a:lnSpc>
              <a:spcBef>
                <a:spcPts val="360"/>
              </a:spcBef>
            </a:pPr>
            <a:r>
              <a:rPr lang="en-US" sz="2000" dirty="0">
                <a:latin typeface="Verdana" panose="020B0604030504040204" pitchFamily="34" charset="0"/>
                <a:ea typeface="Verdana" panose="020B0604030504040204" pitchFamily="34" charset="0"/>
                <a:cs typeface="Verdana" panose="020B0604030504040204" pitchFamily="34" charset="0"/>
              </a:rPr>
              <a:t>HTML is composed of a series of tags to describe the content.</a:t>
            </a:r>
          </a:p>
          <a:p>
            <a:pPr marR="5080">
              <a:lnSpc>
                <a:spcPts val="2170"/>
              </a:lnSpc>
              <a:spcBef>
                <a:spcPts val="360"/>
              </a:spcBef>
            </a:pPr>
            <a:r>
              <a:rPr lang="en-US" sz="2000" dirty="0">
                <a:latin typeface="Verdana" panose="020B0604030504040204" pitchFamily="34" charset="0"/>
                <a:ea typeface="Verdana" panose="020B0604030504040204" pitchFamily="34" charset="0"/>
                <a:cs typeface="Verdana" panose="020B0604030504040204" pitchFamily="34" charset="0"/>
              </a:rPr>
              <a:t>An HTML document is a text document that describes a </a:t>
            </a:r>
            <a:r>
              <a:rPr lang="en-US" sz="2000" b="1" dirty="0">
                <a:latin typeface="Verdana" panose="020B0604030504040204" pitchFamily="34" charset="0"/>
                <a:ea typeface="Verdana" panose="020B0604030504040204" pitchFamily="34" charset="0"/>
                <a:cs typeface="Verdana" panose="020B0604030504040204" pitchFamily="34" charset="0"/>
              </a:rPr>
              <a:t>web page</a:t>
            </a:r>
            <a:r>
              <a:rPr lang="en-US" sz="2000" dirty="0">
                <a:latin typeface="Verdana" panose="020B0604030504040204" pitchFamily="34" charset="0"/>
                <a:ea typeface="Verdana" panose="020B0604030504040204" pitchFamily="34" charset="0"/>
                <a:cs typeface="Verdana" panose="020B0604030504040204" pitchFamily="34" charset="0"/>
              </a:rPr>
              <a:t>.  </a:t>
            </a:r>
          </a:p>
          <a:p>
            <a:pPr marL="0" marR="5080" indent="0">
              <a:lnSpc>
                <a:spcPts val="2170"/>
              </a:lnSpc>
              <a:spcBef>
                <a:spcPts val="360"/>
              </a:spcBef>
              <a:buNone/>
            </a:pPr>
            <a:r>
              <a:rPr lang="en-US" sz="2000" dirty="0">
                <a:latin typeface="Verdana" panose="020B0604030504040204" pitchFamily="34" charset="0"/>
                <a:ea typeface="Verdana" panose="020B0604030504040204" pitchFamily="34" charset="0"/>
                <a:cs typeface="Verdana" panose="020B0604030504040204" pitchFamily="34" charset="0"/>
              </a:rPr>
              <a:t>Your browser will interpret this document and render it!</a:t>
            </a:r>
          </a:p>
        </p:txBody>
      </p:sp>
      <p:sp>
        <p:nvSpPr>
          <p:cNvPr id="3" name="Slide Number Placeholder 2"/>
          <p:cNvSpPr>
            <a:spLocks noGrp="1"/>
          </p:cNvSpPr>
          <p:nvPr>
            <p:ph type="sldNum" sz="quarter" idx="14"/>
          </p:nvPr>
        </p:nvSpPr>
        <p:spPr/>
        <p:txBody>
          <a:bodyPr/>
          <a:lstStyle/>
          <a:p>
            <a:fld id="{12342C3A-DD85-7843-B416-BD52AB030D59}" type="slidenum">
              <a:rPr lang="en-US" smtClean="0"/>
              <a:pPr/>
              <a:t>24</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Creating an HTML Document</a:t>
            </a:r>
          </a:p>
        </p:txBody>
      </p:sp>
    </p:spTree>
    <p:extLst>
      <p:ext uri="{BB962C8B-B14F-4D97-AF65-F5344CB8AC3E}">
        <p14:creationId xmlns:p14="http://schemas.microsoft.com/office/powerpoint/2010/main" val="13406378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046731"/>
            <a:ext cx="11585731" cy="5402277"/>
          </a:xfrm>
        </p:spPr>
        <p:txBody>
          <a:bodyPr/>
          <a:lstStyle/>
          <a:p>
            <a:pPr marR="5080">
              <a:spcBef>
                <a:spcPts val="360"/>
              </a:spcBef>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An HTML has a series of elements</a:t>
            </a:r>
          </a:p>
          <a:p>
            <a:pPr marR="5080" lvl="1">
              <a:spcBef>
                <a:spcPts val="360"/>
              </a:spcBef>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Open tag plus attributes and properties</a:t>
            </a:r>
          </a:p>
          <a:p>
            <a:pPr marR="5080" lvl="1">
              <a:spcBef>
                <a:spcPts val="360"/>
              </a:spcBef>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Nested elements</a:t>
            </a:r>
          </a:p>
          <a:p>
            <a:pPr marR="5080">
              <a:spcBef>
                <a:spcPts val="360"/>
              </a:spcBef>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Some very important</a:t>
            </a:r>
          </a:p>
          <a:p>
            <a:pPr marR="5080" lvl="1">
              <a:spcBef>
                <a:spcPts val="360"/>
              </a:spcBef>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HTML Doctype</a:t>
            </a:r>
          </a:p>
          <a:p>
            <a:pPr marR="5080" lvl="1">
              <a:spcBef>
                <a:spcPts val="360"/>
              </a:spcBef>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HTML Element</a:t>
            </a:r>
          </a:p>
          <a:p>
            <a:pPr marR="5080" lvl="1">
              <a:spcBef>
                <a:spcPts val="360"/>
              </a:spcBef>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Head Element</a:t>
            </a:r>
          </a:p>
          <a:p>
            <a:pPr marR="5080" lvl="1">
              <a:spcBef>
                <a:spcPts val="360"/>
              </a:spcBef>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Body Element</a:t>
            </a:r>
          </a:p>
          <a:p>
            <a:pPr marR="5080">
              <a:spcBef>
                <a:spcPts val="360"/>
              </a:spcBef>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Elements can be identified by an ID: ID can only be used once per document</a:t>
            </a:r>
          </a:p>
          <a:p>
            <a:pPr marR="5080">
              <a:spcBef>
                <a:spcPts val="360"/>
              </a:spcBef>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Elements can identify a group by their class</a:t>
            </a:r>
          </a:p>
          <a:p>
            <a:pPr marR="5080">
              <a:spcBef>
                <a:spcPts val="360"/>
              </a:spcBef>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Elements are described in the document and rendered in the DOM</a:t>
            </a:r>
            <a:endParaRPr lang="en-US" sz="20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25</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What’s in an HTML Document?</a:t>
            </a:r>
          </a:p>
        </p:txBody>
      </p:sp>
    </p:spTree>
    <p:extLst>
      <p:ext uri="{BB962C8B-B14F-4D97-AF65-F5344CB8AC3E}">
        <p14:creationId xmlns:p14="http://schemas.microsoft.com/office/powerpoint/2010/main" val="95237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405628"/>
            <a:ext cx="11585731" cy="727972"/>
          </a:xfrm>
        </p:spPr>
        <p:txBody>
          <a:bodyPr/>
          <a:lstStyle/>
          <a:p>
            <a:pPr marL="0" marR="151130" indent="0">
              <a:lnSpc>
                <a:spcPts val="2170"/>
              </a:lnSpc>
              <a:spcBef>
                <a:spcPts val="360"/>
              </a:spcBef>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All HTML documents start with the following barebones structure. Content to be visible on your page will go inside the body tag. </a:t>
            </a:r>
          </a:p>
        </p:txBody>
      </p:sp>
      <p:sp>
        <p:nvSpPr>
          <p:cNvPr id="3" name="Slide Number Placeholder 2"/>
          <p:cNvSpPr>
            <a:spLocks noGrp="1"/>
          </p:cNvSpPr>
          <p:nvPr>
            <p:ph type="sldNum" sz="quarter" idx="14"/>
          </p:nvPr>
        </p:nvSpPr>
        <p:spPr/>
        <p:txBody>
          <a:bodyPr/>
          <a:lstStyle/>
          <a:p>
            <a:fld id="{12342C3A-DD85-7843-B416-BD52AB030D59}" type="slidenum">
              <a:rPr lang="en-US" smtClean="0"/>
              <a:pPr/>
              <a:t>26</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Starting an HTML Document</a:t>
            </a:r>
          </a:p>
        </p:txBody>
      </p:sp>
      <p:pic>
        <p:nvPicPr>
          <p:cNvPr id="6" name="Picture 5" descr="A screenshot of a computer screen&#10;&#10;Description automatically generated">
            <a:extLst>
              <a:ext uri="{FF2B5EF4-FFF2-40B4-BE49-F238E27FC236}">
                <a16:creationId xmlns:a16="http://schemas.microsoft.com/office/drawing/2014/main" id="{775C50A7-366B-2B4E-880A-279E07B43B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8711" y="2310261"/>
            <a:ext cx="7391400" cy="2908300"/>
          </a:xfrm>
          <a:prstGeom prst="rect">
            <a:avLst/>
          </a:prstGeom>
        </p:spPr>
      </p:pic>
      <p:sp>
        <p:nvSpPr>
          <p:cNvPr id="7" name="TextBox 6">
            <a:extLst>
              <a:ext uri="{FF2B5EF4-FFF2-40B4-BE49-F238E27FC236}">
                <a16:creationId xmlns:a16="http://schemas.microsoft.com/office/drawing/2014/main" id="{E61079C1-0151-7D45-A21E-A70477A8252E}"/>
              </a:ext>
            </a:extLst>
          </p:cNvPr>
          <p:cNvSpPr txBox="1"/>
          <p:nvPr/>
        </p:nvSpPr>
        <p:spPr>
          <a:xfrm>
            <a:off x="4094956" y="5395222"/>
            <a:ext cx="3262312" cy="368300"/>
          </a:xfrm>
          <a:prstGeom prst="rect">
            <a:avLst/>
          </a:prstGeom>
          <a:noFill/>
        </p:spPr>
        <p:txBody>
          <a:bodyPr wrap="square" rtlCol="0">
            <a:spAutoFit/>
          </a:bodyPr>
          <a:lstStyle/>
          <a:p>
            <a:pPr algn="ctr"/>
            <a:r>
              <a:rPr lang="en-US" dirty="0">
                <a:latin typeface="Verdana" panose="020B0604030504040204" pitchFamily="34" charset="0"/>
                <a:ea typeface="Verdana" panose="020B0604030504040204" pitchFamily="34" charset="0"/>
                <a:cs typeface="Verdana" panose="020B0604030504040204" pitchFamily="34" charset="0"/>
              </a:rPr>
              <a:t>HTML Skeleton File</a:t>
            </a:r>
          </a:p>
        </p:txBody>
      </p:sp>
    </p:spTree>
    <p:extLst>
      <p:ext uri="{BB962C8B-B14F-4D97-AF65-F5344CB8AC3E}">
        <p14:creationId xmlns:p14="http://schemas.microsoft.com/office/powerpoint/2010/main" val="30576564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27</a:t>
            </a:fld>
            <a:endParaRPr lang="en-US" dirty="0"/>
          </a:p>
        </p:txBody>
      </p:sp>
      <p:sp>
        <p:nvSpPr>
          <p:cNvPr id="4" name="Text Placeholder 3"/>
          <p:cNvSpPr>
            <a:spLocks noGrp="1"/>
          </p:cNvSpPr>
          <p:nvPr>
            <p:ph type="body" sz="quarter" idx="12"/>
          </p:nvPr>
        </p:nvSpPr>
        <p:spPr>
          <a:xfrm>
            <a:off x="466343" y="2138947"/>
            <a:ext cx="11522671" cy="1099553"/>
          </a:xfrm>
        </p:spPr>
        <p:txBody>
          <a:bodyPr/>
          <a:lstStyle/>
          <a:p>
            <a:pPr algn="ctr"/>
            <a:r>
              <a:rPr lang="en-US" sz="3800" b="1" dirty="0">
                <a:latin typeface="Verdana" panose="020B0604030504040204" pitchFamily="34" charset="0"/>
                <a:ea typeface="Verdana" panose="020B0604030504040204" pitchFamily="34" charset="0"/>
                <a:cs typeface="Verdana" panose="020B0604030504040204" pitchFamily="34" charset="0"/>
              </a:rPr>
              <a:t>HTML Elements</a:t>
            </a:r>
          </a:p>
          <a:p>
            <a:pPr algn="ctr"/>
            <a:endParaRPr lang="en-US" dirty="0"/>
          </a:p>
        </p:txBody>
      </p:sp>
      <p:pic>
        <p:nvPicPr>
          <p:cNvPr id="6" name="Picture Placeholder 5" descr="nanotechnology-173305070.jpg"/>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27432825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405628"/>
            <a:ext cx="11585731" cy="4764536"/>
          </a:xfrm>
        </p:spPr>
        <p:txBody>
          <a:bodyPr/>
          <a:lstStyle/>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An HTML element usually consists of a </a:t>
            </a: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start</a:t>
            </a:r>
            <a:r>
              <a:rPr lang="en-US" sz="2000" dirty="0">
                <a:latin typeface="Verdana" panose="020B0604030504040204" pitchFamily="34" charset="0"/>
                <a:ea typeface="Verdana" panose="020B0604030504040204" pitchFamily="34" charset="0"/>
                <a:cs typeface="Verdana" panose="020B0604030504040204" pitchFamily="34" charset="0"/>
              </a:rPr>
              <a:t> tag and an </a:t>
            </a: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end</a:t>
            </a:r>
            <a:r>
              <a:rPr lang="en-US" sz="2000" dirty="0">
                <a:latin typeface="Verdana" panose="020B0604030504040204" pitchFamily="34" charset="0"/>
                <a:ea typeface="Verdana" panose="020B0604030504040204" pitchFamily="34" charset="0"/>
                <a:cs typeface="Verdana" panose="020B0604030504040204" pitchFamily="34" charset="0"/>
              </a:rPr>
              <a:t> tag, with the content inserted in between:</a:t>
            </a:r>
          </a:p>
          <a:p>
            <a:pPr marL="0" indent="0">
              <a:buNone/>
            </a:pP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&lt;</a:t>
            </a:r>
            <a:r>
              <a:rPr lang="en-US" sz="2000" b="1" i="1" dirty="0" err="1">
                <a:solidFill>
                  <a:srgbClr val="AB263D"/>
                </a:solidFill>
                <a:latin typeface="Courier New" panose="02070309020205020404" pitchFamily="49" charset="0"/>
                <a:ea typeface="Verdana" panose="020B0604030504040204" pitchFamily="34" charset="0"/>
                <a:cs typeface="Courier New" panose="02070309020205020404" pitchFamily="49" charset="0"/>
              </a:rPr>
              <a:t>tagname</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&gt;</a:t>
            </a:r>
            <a:r>
              <a:rPr lang="en-US" sz="2000" dirty="0">
                <a:latin typeface="Verdana" panose="020B0604030504040204" pitchFamily="34" charset="0"/>
                <a:ea typeface="Verdana" panose="020B0604030504040204" pitchFamily="34" charset="0"/>
                <a:cs typeface="Verdana" panose="020B0604030504040204" pitchFamily="34" charset="0"/>
              </a:rPr>
              <a:t>Content goes here...</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&lt;/</a:t>
            </a:r>
            <a:r>
              <a:rPr lang="en-US" sz="2000" b="1" i="1" dirty="0" err="1">
                <a:solidFill>
                  <a:srgbClr val="AB263D"/>
                </a:solidFill>
                <a:latin typeface="Courier New" panose="02070309020205020404" pitchFamily="49" charset="0"/>
                <a:ea typeface="Verdana" panose="020B0604030504040204" pitchFamily="34" charset="0"/>
                <a:cs typeface="Courier New" panose="02070309020205020404" pitchFamily="49" charset="0"/>
              </a:rPr>
              <a:t>tagname</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&gt;</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The HTML </a:t>
            </a: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element</a:t>
            </a:r>
            <a:r>
              <a:rPr lang="en-US" sz="2000" dirty="0">
                <a:latin typeface="Verdana" panose="020B0604030504040204" pitchFamily="34" charset="0"/>
                <a:ea typeface="Verdana" panose="020B0604030504040204" pitchFamily="34" charset="0"/>
                <a:cs typeface="Verdana" panose="020B0604030504040204" pitchFamily="34" charset="0"/>
              </a:rPr>
              <a:t> is everything from the start tag to the end tag:</a:t>
            </a:r>
          </a:p>
          <a:p>
            <a:pPr marL="0" indent="0">
              <a:buNone/>
            </a:pP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&lt;p&gt;</a:t>
            </a:r>
            <a:r>
              <a:rPr lang="en-US" sz="2000" dirty="0">
                <a:latin typeface="Verdana" panose="020B0604030504040204" pitchFamily="34" charset="0"/>
                <a:ea typeface="Verdana" panose="020B0604030504040204" pitchFamily="34" charset="0"/>
                <a:cs typeface="Verdana" panose="020B0604030504040204" pitchFamily="34" charset="0"/>
              </a:rPr>
              <a:t>My first paragraph.</a:t>
            </a: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&lt;/p&gt;</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Some elements are called </a:t>
            </a: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block-level</a:t>
            </a:r>
            <a:r>
              <a:rPr lang="en-US" sz="2000" dirty="0">
                <a:latin typeface="Verdana" panose="020B0604030504040204" pitchFamily="34" charset="0"/>
                <a:ea typeface="Verdana" panose="020B0604030504040204" pitchFamily="34" charset="0"/>
                <a:cs typeface="Verdana" panose="020B0604030504040204" pitchFamily="34" charset="0"/>
              </a:rPr>
              <a:t> elements and some elements are called </a:t>
            </a: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inline</a:t>
            </a:r>
            <a:r>
              <a:rPr lang="en-US" sz="2000" dirty="0">
                <a:latin typeface="Verdana" panose="020B0604030504040204" pitchFamily="34" charset="0"/>
                <a:ea typeface="Verdana" panose="020B0604030504040204" pitchFamily="34" charset="0"/>
                <a:cs typeface="Verdana" panose="020B0604030504040204" pitchFamily="34" charset="0"/>
              </a:rPr>
              <a:t> elements</a:t>
            </a:r>
          </a:p>
        </p:txBody>
      </p:sp>
      <p:sp>
        <p:nvSpPr>
          <p:cNvPr id="3" name="Slide Number Placeholder 2"/>
          <p:cNvSpPr>
            <a:spLocks noGrp="1"/>
          </p:cNvSpPr>
          <p:nvPr>
            <p:ph type="sldNum" sz="quarter" idx="14"/>
          </p:nvPr>
        </p:nvSpPr>
        <p:spPr/>
        <p:txBody>
          <a:bodyPr/>
          <a:lstStyle/>
          <a:p>
            <a:fld id="{12342C3A-DD85-7843-B416-BD52AB030D59}" type="slidenum">
              <a:rPr lang="en-US" smtClean="0"/>
              <a:pPr/>
              <a:t>28</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What is an HTML Element?</a:t>
            </a:r>
          </a:p>
        </p:txBody>
      </p:sp>
    </p:spTree>
    <p:extLst>
      <p:ext uri="{BB962C8B-B14F-4D97-AF65-F5344CB8AC3E}">
        <p14:creationId xmlns:p14="http://schemas.microsoft.com/office/powerpoint/2010/main" val="21351466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29</a:t>
            </a:fld>
            <a:endParaRPr lang="en-US" dirty="0"/>
          </a:p>
        </p:txBody>
      </p:sp>
      <p:sp>
        <p:nvSpPr>
          <p:cNvPr id="4" name="Title 3"/>
          <p:cNvSpPr>
            <a:spLocks noGrp="1"/>
          </p:cNvSpPr>
          <p:nvPr>
            <p:ph type="title"/>
          </p:nvPr>
        </p:nvSpPr>
        <p:spPr>
          <a:xfrm>
            <a:off x="302605" y="418354"/>
            <a:ext cx="102637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Block Elements vs Inline Elements</a:t>
            </a:r>
          </a:p>
        </p:txBody>
      </p:sp>
      <p:sp>
        <p:nvSpPr>
          <p:cNvPr id="8" name="Text Placeholder 1">
            <a:extLst>
              <a:ext uri="{FF2B5EF4-FFF2-40B4-BE49-F238E27FC236}">
                <a16:creationId xmlns:a16="http://schemas.microsoft.com/office/drawing/2014/main" id="{877B90BB-1F0D-454A-AA32-02DEB224D754}"/>
              </a:ext>
            </a:extLst>
          </p:cNvPr>
          <p:cNvSpPr>
            <a:spLocks noGrp="1"/>
          </p:cNvSpPr>
          <p:nvPr>
            <p:ph type="body" sz="quarter" idx="12"/>
          </p:nvPr>
        </p:nvSpPr>
        <p:spPr>
          <a:xfrm>
            <a:off x="556114" y="1309817"/>
            <a:ext cx="10593995" cy="4764536"/>
          </a:xfrm>
        </p:spPr>
        <p:txBody>
          <a:bodyPr/>
          <a:lstStyle/>
          <a:p>
            <a:pPr marL="0" indent="0">
              <a:buNone/>
            </a:pP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Block-Level Elements</a:t>
            </a:r>
          </a:p>
          <a:p>
            <a:r>
              <a:rPr lang="en-US" sz="2000" dirty="0">
                <a:latin typeface="Verdana" panose="020B0604030504040204" pitchFamily="34" charset="0"/>
                <a:ea typeface="Verdana" panose="020B0604030504040204" pitchFamily="34" charset="0"/>
                <a:cs typeface="Verdana" panose="020B0604030504040204" pitchFamily="34" charset="0"/>
              </a:rPr>
              <a:t>A block-level element always starts on a new line and takes up the full width available (stretches out to the left and right as far as it can).</a:t>
            </a:r>
          </a:p>
          <a:p>
            <a:pPr marL="0" indent="0">
              <a:buNone/>
            </a:pPr>
            <a:endParaRPr lang="en-US" sz="2000" dirty="0">
              <a:latin typeface="Verdana" panose="020B0604030504040204" pitchFamily="34" charset="0"/>
              <a:ea typeface="Verdana" panose="020B0604030504040204" pitchFamily="34" charset="0"/>
              <a:cs typeface="Verdana" panose="020B0604030504040204" pitchFamily="34" charset="0"/>
            </a:endParaRPr>
          </a:p>
          <a:p>
            <a:pPr marL="0" indent="0">
              <a:buNone/>
            </a:pPr>
            <a:br>
              <a:rPr lang="en-US" sz="2000" dirty="0"/>
            </a:br>
            <a:endParaRPr lang="en-US" sz="1800" b="1" dirty="0">
              <a:latin typeface="Verdana" panose="020B0604030504040204" pitchFamily="34" charset="0"/>
              <a:ea typeface="Verdana" panose="020B0604030504040204" pitchFamily="34" charset="0"/>
              <a:cs typeface="Verdana" panose="020B0604030504040204" pitchFamily="34" charset="0"/>
            </a:endParaRPr>
          </a:p>
        </p:txBody>
      </p:sp>
      <p:pic>
        <p:nvPicPr>
          <p:cNvPr id="10" name="Picture 9" descr="A screenshot of a cell phone&#10;&#10;Description automatically generated">
            <a:extLst>
              <a:ext uri="{FF2B5EF4-FFF2-40B4-BE49-F238E27FC236}">
                <a16:creationId xmlns:a16="http://schemas.microsoft.com/office/drawing/2014/main" id="{DE2F5E67-FF5E-7243-BF32-7509779751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411" y="2531053"/>
            <a:ext cx="11163300" cy="3543300"/>
          </a:xfrm>
          <a:prstGeom prst="rect">
            <a:avLst/>
          </a:prstGeom>
        </p:spPr>
      </p:pic>
    </p:spTree>
    <p:extLst>
      <p:ext uri="{BB962C8B-B14F-4D97-AF65-F5344CB8AC3E}">
        <p14:creationId xmlns:p14="http://schemas.microsoft.com/office/powerpoint/2010/main" val="3735014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3</a:t>
            </a:fld>
            <a:endParaRPr lang="en-US" dirty="0"/>
          </a:p>
        </p:txBody>
      </p:sp>
      <p:sp>
        <p:nvSpPr>
          <p:cNvPr id="4" name="Text Placeholder 3"/>
          <p:cNvSpPr>
            <a:spLocks noGrp="1"/>
          </p:cNvSpPr>
          <p:nvPr>
            <p:ph type="body" sz="quarter" idx="12"/>
          </p:nvPr>
        </p:nvSpPr>
        <p:spPr>
          <a:xfrm>
            <a:off x="333076" y="2322376"/>
            <a:ext cx="11522671" cy="668396"/>
          </a:xfrm>
        </p:spPr>
        <p:txBody>
          <a:bodyPr/>
          <a:lstStyle/>
          <a:p>
            <a:pPr algn="ctr"/>
            <a:r>
              <a:rPr lang="en-US" sz="3800" b="1" dirty="0">
                <a:latin typeface="Verdana" panose="020B0604030504040204" pitchFamily="34" charset="0"/>
                <a:ea typeface="Verdana" panose="020B0604030504040204" pitchFamily="34" charset="0"/>
                <a:cs typeface="Verdana" panose="020B0604030504040204" pitchFamily="34" charset="0"/>
              </a:rPr>
              <a:t>Collaborative Programming</a:t>
            </a:r>
            <a:endParaRPr lang="en-US" dirty="0"/>
          </a:p>
        </p:txBody>
      </p:sp>
      <p:pic>
        <p:nvPicPr>
          <p:cNvPr id="6" name="Picture Placeholder 5" descr="nanotechnology-173305070.jpg"/>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35508763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30</a:t>
            </a:fld>
            <a:endParaRPr lang="en-US" dirty="0"/>
          </a:p>
        </p:txBody>
      </p:sp>
      <p:sp>
        <p:nvSpPr>
          <p:cNvPr id="4" name="Title 3"/>
          <p:cNvSpPr>
            <a:spLocks noGrp="1"/>
          </p:cNvSpPr>
          <p:nvPr>
            <p:ph type="title"/>
          </p:nvPr>
        </p:nvSpPr>
        <p:spPr>
          <a:xfrm>
            <a:off x="302605" y="418354"/>
            <a:ext cx="102637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Block Elements vs Inline Elements</a:t>
            </a:r>
          </a:p>
        </p:txBody>
      </p:sp>
      <p:sp>
        <p:nvSpPr>
          <p:cNvPr id="8" name="Text Placeholder 1">
            <a:extLst>
              <a:ext uri="{FF2B5EF4-FFF2-40B4-BE49-F238E27FC236}">
                <a16:creationId xmlns:a16="http://schemas.microsoft.com/office/drawing/2014/main" id="{877B90BB-1F0D-454A-AA32-02DEB224D754}"/>
              </a:ext>
            </a:extLst>
          </p:cNvPr>
          <p:cNvSpPr>
            <a:spLocks noGrp="1"/>
          </p:cNvSpPr>
          <p:nvPr>
            <p:ph type="body" sz="quarter" idx="12"/>
          </p:nvPr>
        </p:nvSpPr>
        <p:spPr>
          <a:xfrm>
            <a:off x="556114" y="1309817"/>
            <a:ext cx="10593995" cy="4764536"/>
          </a:xfrm>
        </p:spPr>
        <p:txBody>
          <a:bodyPr/>
          <a:lstStyle/>
          <a:p>
            <a:pPr marL="0" indent="0">
              <a:buNone/>
            </a:pP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Inline Elements</a:t>
            </a:r>
          </a:p>
          <a:p>
            <a:r>
              <a:rPr lang="en-US" sz="2000" dirty="0">
                <a:latin typeface="Verdana" panose="020B0604030504040204" pitchFamily="34" charset="0"/>
                <a:ea typeface="Verdana" panose="020B0604030504040204" pitchFamily="34" charset="0"/>
                <a:cs typeface="Verdana" panose="020B0604030504040204" pitchFamily="34" charset="0"/>
              </a:rPr>
              <a:t>An inline element does not start on a new line and only takes up as much width as necessary.</a:t>
            </a:r>
          </a:p>
          <a:p>
            <a:pPr marL="0" indent="0">
              <a:buNone/>
            </a:pPr>
            <a:br>
              <a:rPr lang="en-US" sz="2000" dirty="0">
                <a:latin typeface="Verdana" panose="020B0604030504040204" pitchFamily="34" charset="0"/>
                <a:ea typeface="Verdana" panose="020B0604030504040204" pitchFamily="34" charset="0"/>
                <a:cs typeface="Verdana" panose="020B0604030504040204" pitchFamily="34" charset="0"/>
              </a:rPr>
            </a:br>
            <a:endParaRPr lang="en-US" sz="2000" b="1" dirty="0">
              <a:latin typeface="Verdana" panose="020B0604030504040204" pitchFamily="34" charset="0"/>
              <a:ea typeface="Verdana" panose="020B0604030504040204" pitchFamily="34" charset="0"/>
              <a:cs typeface="Verdana" panose="020B0604030504040204" pitchFamily="34" charset="0"/>
            </a:endParaRPr>
          </a:p>
        </p:txBody>
      </p:sp>
      <p:pic>
        <p:nvPicPr>
          <p:cNvPr id="5" name="Picture 4" descr="A screenshot of a cell phone&#10;&#10;Description automatically generated">
            <a:extLst>
              <a:ext uri="{FF2B5EF4-FFF2-40B4-BE49-F238E27FC236}">
                <a16:creationId xmlns:a16="http://schemas.microsoft.com/office/drawing/2014/main" id="{DA7788B8-CE41-B849-B474-34F756EE53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0009" y="2496958"/>
            <a:ext cx="9488805" cy="3497580"/>
          </a:xfrm>
          <a:prstGeom prst="rect">
            <a:avLst/>
          </a:prstGeom>
        </p:spPr>
      </p:pic>
      <p:sp>
        <p:nvSpPr>
          <p:cNvPr id="6" name="TextBox 5">
            <a:extLst>
              <a:ext uri="{FF2B5EF4-FFF2-40B4-BE49-F238E27FC236}">
                <a16:creationId xmlns:a16="http://schemas.microsoft.com/office/drawing/2014/main" id="{DC1A3CD1-A674-7741-8042-A9C644D5E38F}"/>
              </a:ext>
            </a:extLst>
          </p:cNvPr>
          <p:cNvSpPr txBox="1"/>
          <p:nvPr/>
        </p:nvSpPr>
        <p:spPr>
          <a:xfrm>
            <a:off x="199811" y="5943600"/>
            <a:ext cx="11153872" cy="369332"/>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More about block-level vs inline elements: </a:t>
            </a:r>
            <a:r>
              <a:rPr lang="en-US" dirty="0">
                <a:solidFill>
                  <a:srgbClr val="AB263D"/>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https://coursework.vschool.io/html-block-vs-inline/</a:t>
            </a:r>
            <a:r>
              <a:rPr lang="en-US" dirty="0">
                <a:solidFill>
                  <a:srgbClr val="AB263D"/>
                </a:solidFill>
                <a:latin typeface="Verdana" panose="020B0604030504040204" pitchFamily="34" charset="0"/>
                <a:ea typeface="Verdana" panose="020B0604030504040204" pitchFamily="34" charset="0"/>
                <a:cs typeface="Verdana" panose="020B0604030504040204" pitchFamily="34" charset="0"/>
              </a:rPr>
              <a:t> </a:t>
            </a:r>
          </a:p>
        </p:txBody>
      </p:sp>
    </p:spTree>
    <p:extLst>
      <p:ext uri="{BB962C8B-B14F-4D97-AF65-F5344CB8AC3E}">
        <p14:creationId xmlns:p14="http://schemas.microsoft.com/office/powerpoint/2010/main" val="38874953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31</a:t>
            </a:fld>
            <a:endParaRPr lang="en-US" dirty="0"/>
          </a:p>
        </p:txBody>
      </p:sp>
      <p:sp>
        <p:nvSpPr>
          <p:cNvPr id="4" name="Text Placeholder 3"/>
          <p:cNvSpPr>
            <a:spLocks noGrp="1"/>
          </p:cNvSpPr>
          <p:nvPr>
            <p:ph type="body" sz="quarter" idx="12"/>
          </p:nvPr>
        </p:nvSpPr>
        <p:spPr>
          <a:xfrm>
            <a:off x="466343" y="2138947"/>
            <a:ext cx="11522671" cy="1099553"/>
          </a:xfrm>
        </p:spPr>
        <p:txBody>
          <a:bodyPr/>
          <a:lstStyle/>
          <a:p>
            <a:pPr algn="ctr"/>
            <a:r>
              <a:rPr lang="en-US" sz="3800" b="1" dirty="0">
                <a:latin typeface="Verdana" panose="020B0604030504040204" pitchFamily="34" charset="0"/>
                <a:ea typeface="Verdana" panose="020B0604030504040204" pitchFamily="34" charset="0"/>
                <a:cs typeface="Verdana" panose="020B0604030504040204" pitchFamily="34" charset="0"/>
              </a:rPr>
              <a:t>Common HTML Elements</a:t>
            </a:r>
          </a:p>
          <a:p>
            <a:pPr algn="ctr"/>
            <a:endParaRPr lang="en-US" dirty="0"/>
          </a:p>
        </p:txBody>
      </p:sp>
      <p:pic>
        <p:nvPicPr>
          <p:cNvPr id="6" name="Picture Placeholder 5" descr="nanotechnology-173305070.jpg"/>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19299329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32</a:t>
            </a:fld>
            <a:endParaRPr lang="en-US" dirty="0"/>
          </a:p>
        </p:txBody>
      </p:sp>
      <p:sp>
        <p:nvSpPr>
          <p:cNvPr id="4" name="Title 3"/>
          <p:cNvSpPr>
            <a:spLocks noGrp="1"/>
          </p:cNvSpPr>
          <p:nvPr>
            <p:ph type="title"/>
          </p:nvPr>
        </p:nvSpPr>
        <p:spPr>
          <a:xfrm>
            <a:off x="302605" y="418354"/>
            <a:ext cx="102637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Common HTML Elements: Document Structure</a:t>
            </a:r>
          </a:p>
        </p:txBody>
      </p:sp>
      <p:graphicFrame>
        <p:nvGraphicFramePr>
          <p:cNvPr id="7" name="Table 6">
            <a:extLst>
              <a:ext uri="{FF2B5EF4-FFF2-40B4-BE49-F238E27FC236}">
                <a16:creationId xmlns:a16="http://schemas.microsoft.com/office/drawing/2014/main" id="{E449214F-6A79-B54F-A4CD-FC7647158A9A}"/>
              </a:ext>
            </a:extLst>
          </p:cNvPr>
          <p:cNvGraphicFramePr>
            <a:graphicFrameLocks noGrp="1"/>
          </p:cNvGraphicFramePr>
          <p:nvPr>
            <p:extLst>
              <p:ext uri="{D42A27DB-BD31-4B8C-83A1-F6EECF244321}">
                <p14:modId xmlns:p14="http://schemas.microsoft.com/office/powerpoint/2010/main" val="2923150036"/>
              </p:ext>
            </p:extLst>
          </p:nvPr>
        </p:nvGraphicFramePr>
        <p:xfrm>
          <a:off x="1815571" y="1698272"/>
          <a:ext cx="8125884" cy="3759200"/>
        </p:xfrm>
        <a:graphic>
          <a:graphicData uri="http://schemas.openxmlformats.org/drawingml/2006/table">
            <a:tbl>
              <a:tblPr firstRow="1" bandRow="1">
                <a:tableStyleId>{5C22544A-7EE6-4342-B048-85BDC9FD1C3A}</a:tableStyleId>
              </a:tblPr>
              <a:tblGrid>
                <a:gridCol w="1397529">
                  <a:extLst>
                    <a:ext uri="{9D8B030D-6E8A-4147-A177-3AD203B41FA5}">
                      <a16:colId xmlns:a16="http://schemas.microsoft.com/office/drawing/2014/main" val="2493485020"/>
                    </a:ext>
                  </a:extLst>
                </a:gridCol>
                <a:gridCol w="1244600">
                  <a:extLst>
                    <a:ext uri="{9D8B030D-6E8A-4147-A177-3AD203B41FA5}">
                      <a16:colId xmlns:a16="http://schemas.microsoft.com/office/drawing/2014/main" val="1002042821"/>
                    </a:ext>
                  </a:extLst>
                </a:gridCol>
                <a:gridCol w="5483755">
                  <a:extLst>
                    <a:ext uri="{9D8B030D-6E8A-4147-A177-3AD203B41FA5}">
                      <a16:colId xmlns:a16="http://schemas.microsoft.com/office/drawing/2014/main" val="977108250"/>
                    </a:ext>
                  </a:extLst>
                </a:gridCol>
              </a:tblGrid>
              <a:tr h="370840">
                <a:tc>
                  <a:txBody>
                    <a:bodyPr/>
                    <a:lstStyle/>
                    <a:p>
                      <a:pPr algn="ctr"/>
                      <a:r>
                        <a:rPr lang="en-US" dirty="0"/>
                        <a:t>Opening Tag</a:t>
                      </a:r>
                    </a:p>
                  </a:txBody>
                  <a:tcPr>
                    <a:solidFill>
                      <a:srgbClr val="AB263D"/>
                    </a:solidFill>
                  </a:tcPr>
                </a:tc>
                <a:tc>
                  <a:txBody>
                    <a:bodyPr/>
                    <a:lstStyle/>
                    <a:p>
                      <a:pPr algn="ctr"/>
                      <a:r>
                        <a:rPr lang="en-US" dirty="0"/>
                        <a:t>Closing Tag</a:t>
                      </a:r>
                    </a:p>
                  </a:txBody>
                  <a:tcPr>
                    <a:solidFill>
                      <a:srgbClr val="AB263D"/>
                    </a:solidFill>
                  </a:tcPr>
                </a:tc>
                <a:tc>
                  <a:txBody>
                    <a:bodyPr/>
                    <a:lstStyle/>
                    <a:p>
                      <a:pPr algn="ctr"/>
                      <a:r>
                        <a:rPr lang="en-US" dirty="0"/>
                        <a:t>Description</a:t>
                      </a:r>
                    </a:p>
                  </a:txBody>
                  <a:tcPr>
                    <a:solidFill>
                      <a:srgbClr val="AB263D"/>
                    </a:solidFill>
                  </a:tcPr>
                </a:tc>
                <a:extLst>
                  <a:ext uri="{0D108BD9-81ED-4DB2-BD59-A6C34878D82A}">
                    <a16:rowId xmlns:a16="http://schemas.microsoft.com/office/drawing/2014/main" val="4157515035"/>
                  </a:ext>
                </a:extLst>
              </a:tr>
              <a:tr h="370840">
                <a:tc>
                  <a:txBody>
                    <a:bodyPr/>
                    <a:lstStyle/>
                    <a:p>
                      <a:r>
                        <a:rPr lang="en-US" dirty="0">
                          <a:solidFill>
                            <a:srgbClr val="AB263D"/>
                          </a:solidFill>
                        </a:rPr>
                        <a:t>&lt;html&gt;</a:t>
                      </a:r>
                    </a:p>
                  </a:txBody>
                  <a:tcPr/>
                </a:tc>
                <a:tc>
                  <a:txBody>
                    <a:bodyPr/>
                    <a:lstStyle/>
                    <a:p>
                      <a:r>
                        <a:rPr lang="en-US" dirty="0">
                          <a:solidFill>
                            <a:srgbClr val="AB263D"/>
                          </a:solidFill>
                        </a:rPr>
                        <a:t>&lt;/html&gt;</a:t>
                      </a:r>
                    </a:p>
                  </a:txBody>
                  <a:tcPr/>
                </a:tc>
                <a:tc>
                  <a:txBody>
                    <a:bodyPr/>
                    <a:lstStyle/>
                    <a:p>
                      <a:r>
                        <a:rPr lang="en-US" sz="1800" b="0" i="0" u="none" strike="noStrike" kern="1200" dirty="0">
                          <a:solidFill>
                            <a:srgbClr val="AB263D"/>
                          </a:solidFill>
                          <a:effectLst/>
                          <a:latin typeface="+mn-lt"/>
                          <a:ea typeface="+mn-ea"/>
                          <a:cs typeface="+mn-cs"/>
                        </a:rPr>
                        <a:t>Opens and closes an HTML document</a:t>
                      </a:r>
                      <a:endParaRPr lang="en-US" dirty="0">
                        <a:solidFill>
                          <a:srgbClr val="AB263D"/>
                        </a:solidFill>
                      </a:endParaRPr>
                    </a:p>
                  </a:txBody>
                  <a:tcPr/>
                </a:tc>
                <a:extLst>
                  <a:ext uri="{0D108BD9-81ED-4DB2-BD59-A6C34878D82A}">
                    <a16:rowId xmlns:a16="http://schemas.microsoft.com/office/drawing/2014/main" val="673441254"/>
                  </a:ext>
                </a:extLst>
              </a:tr>
              <a:tr h="370840">
                <a:tc>
                  <a:txBody>
                    <a:bodyPr/>
                    <a:lstStyle/>
                    <a:p>
                      <a:r>
                        <a:rPr lang="en-US" dirty="0">
                          <a:solidFill>
                            <a:srgbClr val="AB263D"/>
                          </a:solidFill>
                        </a:rPr>
                        <a:t>&lt;head&gt;</a:t>
                      </a:r>
                    </a:p>
                  </a:txBody>
                  <a:tcPr/>
                </a:tc>
                <a:tc>
                  <a:txBody>
                    <a:bodyPr/>
                    <a:lstStyle/>
                    <a:p>
                      <a:r>
                        <a:rPr lang="en-US" dirty="0">
                          <a:solidFill>
                            <a:srgbClr val="AB263D"/>
                          </a:solidFill>
                        </a:rPr>
                        <a:t>&lt;/head&gt;</a:t>
                      </a:r>
                    </a:p>
                  </a:txBody>
                  <a:tcPr/>
                </a:tc>
                <a:tc>
                  <a:txBody>
                    <a:bodyPr/>
                    <a:lstStyle/>
                    <a:p>
                      <a:r>
                        <a:rPr lang="en-US" sz="1800" b="0" i="0" u="none" strike="noStrike" kern="1200" dirty="0">
                          <a:solidFill>
                            <a:srgbClr val="AB263D"/>
                          </a:solidFill>
                          <a:effectLst/>
                          <a:latin typeface="+mn-lt"/>
                          <a:ea typeface="+mn-ea"/>
                          <a:cs typeface="+mn-cs"/>
                        </a:rPr>
                        <a:t>The first of two main sections of an HTML document. The &lt;head&gt; section is used to provide information about the document for use primarily by search engines and browsers.</a:t>
                      </a:r>
                      <a:endParaRPr lang="en-US" dirty="0">
                        <a:solidFill>
                          <a:srgbClr val="AB263D"/>
                        </a:solidFill>
                      </a:endParaRPr>
                    </a:p>
                  </a:txBody>
                  <a:tcPr/>
                </a:tc>
                <a:extLst>
                  <a:ext uri="{0D108BD9-81ED-4DB2-BD59-A6C34878D82A}">
                    <a16:rowId xmlns:a16="http://schemas.microsoft.com/office/drawing/2014/main" val="3526432200"/>
                  </a:ext>
                </a:extLst>
              </a:tr>
              <a:tr h="370840">
                <a:tc>
                  <a:txBody>
                    <a:bodyPr/>
                    <a:lstStyle/>
                    <a:p>
                      <a:r>
                        <a:rPr lang="en-US" dirty="0">
                          <a:solidFill>
                            <a:srgbClr val="AB263D"/>
                          </a:solidFill>
                        </a:rPr>
                        <a:t>&lt;title&gt;</a:t>
                      </a:r>
                    </a:p>
                  </a:txBody>
                  <a:tcPr/>
                </a:tc>
                <a:tc>
                  <a:txBody>
                    <a:bodyPr/>
                    <a:lstStyle/>
                    <a:p>
                      <a:r>
                        <a:rPr lang="en-US" dirty="0">
                          <a:solidFill>
                            <a:srgbClr val="AB263D"/>
                          </a:solidFill>
                        </a:rPr>
                        <a:t>&lt;/title&gt;</a:t>
                      </a:r>
                    </a:p>
                  </a:txBody>
                  <a:tcPr/>
                </a:tc>
                <a:tc>
                  <a:txBody>
                    <a:bodyPr/>
                    <a:lstStyle/>
                    <a:p>
                      <a:r>
                        <a:rPr lang="en-US" sz="1800" b="0" i="0" u="none" strike="noStrike" kern="1200" dirty="0">
                          <a:solidFill>
                            <a:srgbClr val="AB263D"/>
                          </a:solidFill>
                          <a:effectLst/>
                          <a:latin typeface="+mn-lt"/>
                          <a:ea typeface="+mn-ea"/>
                          <a:cs typeface="+mn-cs"/>
                        </a:rPr>
                        <a:t>The title of document. This element is nested inside the &lt;head&gt; section. In HTML5, this is the only required tag other than the DOCTYPE declaration.</a:t>
                      </a:r>
                      <a:endParaRPr lang="en-US" b="0" dirty="0">
                        <a:solidFill>
                          <a:srgbClr val="AB263D"/>
                        </a:solidFill>
                      </a:endParaRPr>
                    </a:p>
                  </a:txBody>
                  <a:tcPr/>
                </a:tc>
                <a:extLst>
                  <a:ext uri="{0D108BD9-81ED-4DB2-BD59-A6C34878D82A}">
                    <a16:rowId xmlns:a16="http://schemas.microsoft.com/office/drawing/2014/main" val="1277979378"/>
                  </a:ext>
                </a:extLst>
              </a:tr>
              <a:tr h="370840">
                <a:tc>
                  <a:txBody>
                    <a:bodyPr/>
                    <a:lstStyle/>
                    <a:p>
                      <a:r>
                        <a:rPr lang="en-US" dirty="0">
                          <a:solidFill>
                            <a:srgbClr val="AB263D"/>
                          </a:solidFill>
                        </a:rPr>
                        <a:t>&lt;body&gt;</a:t>
                      </a:r>
                    </a:p>
                  </a:txBody>
                  <a:tcPr/>
                </a:tc>
                <a:tc>
                  <a:txBody>
                    <a:bodyPr/>
                    <a:lstStyle/>
                    <a:p>
                      <a:r>
                        <a:rPr lang="en-US" dirty="0">
                          <a:solidFill>
                            <a:srgbClr val="AB263D"/>
                          </a:solidFill>
                        </a:rPr>
                        <a:t>&lt;/body&gt;</a:t>
                      </a:r>
                    </a:p>
                  </a:txBody>
                  <a:tcPr/>
                </a:tc>
                <a:tc>
                  <a:txBody>
                    <a:bodyPr/>
                    <a:lstStyle/>
                    <a:p>
                      <a:r>
                        <a:rPr lang="en-US" sz="1800" b="0" i="0" u="none" strike="noStrike" kern="1200" dirty="0">
                          <a:solidFill>
                            <a:srgbClr val="AB263D"/>
                          </a:solidFill>
                          <a:effectLst/>
                          <a:latin typeface="+mn-lt"/>
                          <a:ea typeface="+mn-ea"/>
                          <a:cs typeface="+mn-cs"/>
                        </a:rPr>
                        <a:t>The second of two main sections of an HTML document. The &lt;body&gt; section contains all the content of the web page.</a:t>
                      </a:r>
                      <a:endParaRPr lang="en-US" dirty="0">
                        <a:solidFill>
                          <a:srgbClr val="AB263D"/>
                        </a:solidFill>
                      </a:endParaRPr>
                    </a:p>
                  </a:txBody>
                  <a:tcPr/>
                </a:tc>
                <a:extLst>
                  <a:ext uri="{0D108BD9-81ED-4DB2-BD59-A6C34878D82A}">
                    <a16:rowId xmlns:a16="http://schemas.microsoft.com/office/drawing/2014/main" val="3915491380"/>
                  </a:ext>
                </a:extLst>
              </a:tr>
            </a:tbl>
          </a:graphicData>
        </a:graphic>
      </p:graphicFrame>
    </p:spTree>
    <p:extLst>
      <p:ext uri="{BB962C8B-B14F-4D97-AF65-F5344CB8AC3E}">
        <p14:creationId xmlns:p14="http://schemas.microsoft.com/office/powerpoint/2010/main" val="8215762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33</a:t>
            </a:fld>
            <a:endParaRPr lang="en-US" dirty="0"/>
          </a:p>
        </p:txBody>
      </p:sp>
      <p:sp>
        <p:nvSpPr>
          <p:cNvPr id="4" name="Title 3"/>
          <p:cNvSpPr>
            <a:spLocks noGrp="1"/>
          </p:cNvSpPr>
          <p:nvPr>
            <p:ph type="title"/>
          </p:nvPr>
        </p:nvSpPr>
        <p:spPr>
          <a:xfrm>
            <a:off x="302605" y="418354"/>
            <a:ext cx="102637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Common HTML Elements: Content (Container)</a:t>
            </a:r>
          </a:p>
        </p:txBody>
      </p:sp>
      <p:graphicFrame>
        <p:nvGraphicFramePr>
          <p:cNvPr id="2" name="Table 1">
            <a:extLst>
              <a:ext uri="{FF2B5EF4-FFF2-40B4-BE49-F238E27FC236}">
                <a16:creationId xmlns:a16="http://schemas.microsoft.com/office/drawing/2014/main" id="{7194425A-4CC9-D14E-9417-3FE144AB5DB3}"/>
              </a:ext>
            </a:extLst>
          </p:cNvPr>
          <p:cNvGraphicFramePr>
            <a:graphicFrameLocks noGrp="1"/>
          </p:cNvGraphicFramePr>
          <p:nvPr>
            <p:extLst>
              <p:ext uri="{D42A27DB-BD31-4B8C-83A1-F6EECF244321}">
                <p14:modId xmlns:p14="http://schemas.microsoft.com/office/powerpoint/2010/main" val="3541676228"/>
              </p:ext>
            </p:extLst>
          </p:nvPr>
        </p:nvGraphicFramePr>
        <p:xfrm>
          <a:off x="630526" y="1301946"/>
          <a:ext cx="10927772" cy="4785360"/>
        </p:xfrm>
        <a:graphic>
          <a:graphicData uri="http://schemas.openxmlformats.org/drawingml/2006/table">
            <a:tbl>
              <a:tblPr firstRow="1" bandRow="1">
                <a:tableStyleId>{5C22544A-7EE6-4342-B048-85BDC9FD1C3A}</a:tableStyleId>
              </a:tblPr>
              <a:tblGrid>
                <a:gridCol w="1998965">
                  <a:extLst>
                    <a:ext uri="{9D8B030D-6E8A-4147-A177-3AD203B41FA5}">
                      <a16:colId xmlns:a16="http://schemas.microsoft.com/office/drawing/2014/main" val="137387933"/>
                    </a:ext>
                  </a:extLst>
                </a:gridCol>
                <a:gridCol w="2169045">
                  <a:extLst>
                    <a:ext uri="{9D8B030D-6E8A-4147-A177-3AD203B41FA5}">
                      <a16:colId xmlns:a16="http://schemas.microsoft.com/office/drawing/2014/main" val="54264802"/>
                    </a:ext>
                  </a:extLst>
                </a:gridCol>
                <a:gridCol w="6759762">
                  <a:extLst>
                    <a:ext uri="{9D8B030D-6E8A-4147-A177-3AD203B41FA5}">
                      <a16:colId xmlns:a16="http://schemas.microsoft.com/office/drawing/2014/main" val="2505334219"/>
                    </a:ext>
                  </a:extLst>
                </a:gridCol>
              </a:tblGrid>
              <a:tr h="279849">
                <a:tc>
                  <a:txBody>
                    <a:bodyPr/>
                    <a:lstStyle/>
                    <a:p>
                      <a:pPr algn="ctr"/>
                      <a:r>
                        <a:rPr lang="en-US" dirty="0"/>
                        <a:t>Opening Tag</a:t>
                      </a:r>
                    </a:p>
                  </a:txBody>
                  <a:tcPr>
                    <a:solidFill>
                      <a:srgbClr val="AB263D"/>
                    </a:solidFill>
                  </a:tcPr>
                </a:tc>
                <a:tc>
                  <a:txBody>
                    <a:bodyPr/>
                    <a:lstStyle/>
                    <a:p>
                      <a:pPr algn="ctr"/>
                      <a:r>
                        <a:rPr lang="en-US" dirty="0"/>
                        <a:t>Closing Tag</a:t>
                      </a:r>
                    </a:p>
                  </a:txBody>
                  <a:tcPr>
                    <a:solidFill>
                      <a:srgbClr val="AB263D"/>
                    </a:solidFill>
                  </a:tcPr>
                </a:tc>
                <a:tc>
                  <a:txBody>
                    <a:bodyPr/>
                    <a:lstStyle/>
                    <a:p>
                      <a:pPr algn="ctr"/>
                      <a:r>
                        <a:rPr lang="en-US" dirty="0"/>
                        <a:t>Description</a:t>
                      </a:r>
                    </a:p>
                  </a:txBody>
                  <a:tcPr>
                    <a:solidFill>
                      <a:srgbClr val="AB263D"/>
                    </a:solidFill>
                  </a:tcPr>
                </a:tc>
                <a:extLst>
                  <a:ext uri="{0D108BD9-81ED-4DB2-BD59-A6C34878D82A}">
                    <a16:rowId xmlns:a16="http://schemas.microsoft.com/office/drawing/2014/main" val="2739767472"/>
                  </a:ext>
                </a:extLst>
              </a:tr>
              <a:tr h="256528">
                <a:tc>
                  <a:txBody>
                    <a:bodyPr/>
                    <a:lstStyle/>
                    <a:p>
                      <a:pPr algn="l"/>
                      <a:r>
                        <a:rPr lang="en-US" sz="1600" dirty="0">
                          <a:solidFill>
                            <a:srgbClr val="AB263D"/>
                          </a:solidFill>
                        </a:rPr>
                        <a:t>&lt;h1&gt; to &lt;h6&gt;</a:t>
                      </a:r>
                    </a:p>
                  </a:txBody>
                  <a:tcPr/>
                </a:tc>
                <a:tc>
                  <a:txBody>
                    <a:bodyPr/>
                    <a:lstStyle/>
                    <a:p>
                      <a:pPr algn="l"/>
                      <a:r>
                        <a:rPr lang="en-US" sz="1600" dirty="0">
                          <a:solidFill>
                            <a:srgbClr val="AB263D"/>
                          </a:solidFill>
                        </a:rPr>
                        <a:t>&lt;/h1&gt; to &lt;/h6&gt;</a:t>
                      </a:r>
                    </a:p>
                  </a:txBody>
                  <a:tcPr/>
                </a:tc>
                <a:tc>
                  <a:txBody>
                    <a:bodyPr/>
                    <a:lstStyle/>
                    <a:p>
                      <a:pPr algn="l"/>
                      <a:r>
                        <a:rPr lang="en-US" sz="1600" b="0" i="0" u="none" strike="noStrike" kern="1200" dirty="0">
                          <a:solidFill>
                            <a:srgbClr val="AB263D"/>
                          </a:solidFill>
                          <a:effectLst/>
                          <a:latin typeface="+mn-lt"/>
                          <a:ea typeface="+mn-ea"/>
                          <a:cs typeface="+mn-cs"/>
                        </a:rPr>
                        <a:t>Headings. H1 is the main heading, H2 is secondary, etc.</a:t>
                      </a:r>
                      <a:endParaRPr lang="en-US" sz="1600" dirty="0">
                        <a:solidFill>
                          <a:srgbClr val="AB263D"/>
                        </a:solidFill>
                      </a:endParaRPr>
                    </a:p>
                  </a:txBody>
                  <a:tcPr/>
                </a:tc>
                <a:extLst>
                  <a:ext uri="{0D108BD9-81ED-4DB2-BD59-A6C34878D82A}">
                    <a16:rowId xmlns:a16="http://schemas.microsoft.com/office/drawing/2014/main" val="1162978354"/>
                  </a:ext>
                </a:extLst>
              </a:tr>
              <a:tr h="256528">
                <a:tc>
                  <a:txBody>
                    <a:bodyPr/>
                    <a:lstStyle/>
                    <a:p>
                      <a:r>
                        <a:rPr lang="en-US" sz="1600" dirty="0">
                          <a:solidFill>
                            <a:srgbClr val="AB263D"/>
                          </a:solidFill>
                        </a:rPr>
                        <a:t>&lt;p&gt;</a:t>
                      </a:r>
                    </a:p>
                  </a:txBody>
                  <a:tcPr/>
                </a:tc>
                <a:tc>
                  <a:txBody>
                    <a:bodyPr/>
                    <a:lstStyle/>
                    <a:p>
                      <a:r>
                        <a:rPr lang="en-US" sz="1600" dirty="0">
                          <a:solidFill>
                            <a:srgbClr val="AB263D"/>
                          </a:solidFill>
                        </a:rPr>
                        <a:t>&lt;/p&gt;</a:t>
                      </a:r>
                    </a:p>
                  </a:txBody>
                  <a:tcPr/>
                </a:tc>
                <a:tc>
                  <a:txBody>
                    <a:bodyPr/>
                    <a:lstStyle/>
                    <a:p>
                      <a:r>
                        <a:rPr lang="en-US" sz="1600" dirty="0">
                          <a:solidFill>
                            <a:srgbClr val="AB263D"/>
                          </a:solidFill>
                        </a:rPr>
                        <a:t>Paragraph</a:t>
                      </a:r>
                    </a:p>
                  </a:txBody>
                  <a:tcPr/>
                </a:tc>
                <a:extLst>
                  <a:ext uri="{0D108BD9-81ED-4DB2-BD59-A6C34878D82A}">
                    <a16:rowId xmlns:a16="http://schemas.microsoft.com/office/drawing/2014/main" val="2821448499"/>
                  </a:ext>
                </a:extLst>
              </a:tr>
              <a:tr h="256528">
                <a:tc>
                  <a:txBody>
                    <a:bodyPr/>
                    <a:lstStyle/>
                    <a:p>
                      <a:r>
                        <a:rPr lang="en-US" sz="1600" dirty="0">
                          <a:solidFill>
                            <a:srgbClr val="AB263D"/>
                          </a:solidFill>
                        </a:rPr>
                        <a:t>&lt;div&gt;</a:t>
                      </a:r>
                    </a:p>
                  </a:txBody>
                  <a:tcPr/>
                </a:tc>
                <a:tc>
                  <a:txBody>
                    <a:bodyPr/>
                    <a:lstStyle/>
                    <a:p>
                      <a:r>
                        <a:rPr lang="en-US" sz="1600" dirty="0">
                          <a:solidFill>
                            <a:srgbClr val="AB263D"/>
                          </a:solidFill>
                        </a:rPr>
                        <a:t>&lt;/div&gt;</a:t>
                      </a:r>
                    </a:p>
                  </a:txBody>
                  <a:tcPr/>
                </a:tc>
                <a:tc>
                  <a:txBody>
                    <a:bodyPr/>
                    <a:lstStyle/>
                    <a:p>
                      <a:r>
                        <a:rPr lang="en-US" sz="1600" b="0" i="0" u="none" strike="noStrike" kern="1200" dirty="0">
                          <a:solidFill>
                            <a:srgbClr val="AB263D"/>
                          </a:solidFill>
                          <a:effectLst/>
                          <a:latin typeface="+mn-lt"/>
                          <a:ea typeface="+mn-ea"/>
                          <a:cs typeface="+mn-cs"/>
                        </a:rPr>
                        <a:t>A container for a </a:t>
                      </a:r>
                      <a:r>
                        <a:rPr lang="en-US" sz="1600" b="0" i="1" u="none" strike="noStrike" kern="1200" dirty="0">
                          <a:solidFill>
                            <a:srgbClr val="AB263D"/>
                          </a:solidFill>
                          <a:effectLst/>
                          <a:latin typeface="+mn-lt"/>
                          <a:ea typeface="+mn-ea"/>
                          <a:cs typeface="+mn-cs"/>
                        </a:rPr>
                        <a:t>block</a:t>
                      </a:r>
                      <a:r>
                        <a:rPr lang="en-US" sz="1600" b="0" i="0" u="none" strike="noStrike" kern="1200" dirty="0">
                          <a:solidFill>
                            <a:srgbClr val="AB263D"/>
                          </a:solidFill>
                          <a:effectLst/>
                          <a:latin typeface="+mn-lt"/>
                          <a:ea typeface="+mn-ea"/>
                          <a:cs typeface="+mn-cs"/>
                        </a:rPr>
                        <a:t> of content</a:t>
                      </a:r>
                      <a:endParaRPr lang="en-US" sz="1600" dirty="0">
                        <a:solidFill>
                          <a:srgbClr val="AB263D"/>
                        </a:solidFill>
                      </a:endParaRPr>
                    </a:p>
                  </a:txBody>
                  <a:tcPr/>
                </a:tc>
                <a:extLst>
                  <a:ext uri="{0D108BD9-81ED-4DB2-BD59-A6C34878D82A}">
                    <a16:rowId xmlns:a16="http://schemas.microsoft.com/office/drawing/2014/main" val="2035586988"/>
                  </a:ext>
                </a:extLst>
              </a:tr>
              <a:tr h="256528">
                <a:tc>
                  <a:txBody>
                    <a:bodyPr/>
                    <a:lstStyle/>
                    <a:p>
                      <a:r>
                        <a:rPr lang="en-US" sz="1600" dirty="0">
                          <a:solidFill>
                            <a:srgbClr val="AB263D"/>
                          </a:solidFill>
                        </a:rPr>
                        <a:t>&lt;span&gt;</a:t>
                      </a:r>
                    </a:p>
                  </a:txBody>
                  <a:tcPr/>
                </a:tc>
                <a:tc>
                  <a:txBody>
                    <a:bodyPr/>
                    <a:lstStyle/>
                    <a:p>
                      <a:r>
                        <a:rPr lang="en-US" sz="1600" dirty="0">
                          <a:solidFill>
                            <a:srgbClr val="AB263D"/>
                          </a:solidFill>
                        </a:rPr>
                        <a:t>&lt;/span&gt;</a:t>
                      </a:r>
                    </a:p>
                  </a:txBody>
                  <a:tcPr/>
                </a:tc>
                <a:tc>
                  <a:txBody>
                    <a:bodyPr/>
                    <a:lstStyle/>
                    <a:p>
                      <a:r>
                        <a:rPr lang="en-US" sz="1600" b="0" i="0" u="none" strike="noStrike" kern="1200" dirty="0">
                          <a:solidFill>
                            <a:srgbClr val="AB263D"/>
                          </a:solidFill>
                          <a:effectLst/>
                          <a:latin typeface="+mn-lt"/>
                          <a:ea typeface="+mn-ea"/>
                          <a:cs typeface="+mn-cs"/>
                        </a:rPr>
                        <a:t>A container for </a:t>
                      </a:r>
                      <a:r>
                        <a:rPr lang="en-US" sz="1600" b="0" i="1" u="none" strike="noStrike" kern="1200" dirty="0">
                          <a:solidFill>
                            <a:srgbClr val="AB263D"/>
                          </a:solidFill>
                          <a:effectLst/>
                          <a:latin typeface="+mn-lt"/>
                          <a:ea typeface="+mn-ea"/>
                          <a:cs typeface="+mn-cs"/>
                        </a:rPr>
                        <a:t>in-line</a:t>
                      </a:r>
                      <a:r>
                        <a:rPr lang="en-US" sz="1600" b="0" i="0" u="none" strike="noStrike" kern="1200" dirty="0">
                          <a:solidFill>
                            <a:srgbClr val="AB263D"/>
                          </a:solidFill>
                          <a:effectLst/>
                          <a:latin typeface="+mn-lt"/>
                          <a:ea typeface="+mn-ea"/>
                          <a:cs typeface="+mn-cs"/>
                        </a:rPr>
                        <a:t> content, such as content inside a paragraph.</a:t>
                      </a:r>
                      <a:endParaRPr lang="en-US" sz="1600" dirty="0">
                        <a:solidFill>
                          <a:srgbClr val="AB263D"/>
                        </a:solidFill>
                      </a:endParaRPr>
                    </a:p>
                  </a:txBody>
                  <a:tcPr/>
                </a:tc>
                <a:extLst>
                  <a:ext uri="{0D108BD9-81ED-4DB2-BD59-A6C34878D82A}">
                    <a16:rowId xmlns:a16="http://schemas.microsoft.com/office/drawing/2014/main" val="2298612850"/>
                  </a:ext>
                </a:extLst>
              </a:tr>
              <a:tr h="256528">
                <a:tc>
                  <a:txBody>
                    <a:bodyPr/>
                    <a:lstStyle/>
                    <a:p>
                      <a:r>
                        <a:rPr lang="en-US" sz="1600" dirty="0">
                          <a:solidFill>
                            <a:srgbClr val="AB263D"/>
                          </a:solidFill>
                        </a:rPr>
                        <a:t>&lt;</a:t>
                      </a:r>
                      <a:r>
                        <a:rPr lang="en-US" sz="1600" dirty="0" err="1">
                          <a:solidFill>
                            <a:srgbClr val="AB263D"/>
                          </a:solidFill>
                        </a:rPr>
                        <a:t>em</a:t>
                      </a:r>
                      <a:r>
                        <a:rPr lang="en-US" sz="1600" dirty="0">
                          <a:solidFill>
                            <a:srgbClr val="AB263D"/>
                          </a:solidFill>
                        </a:rPr>
                        <a:t>&gt;</a:t>
                      </a:r>
                    </a:p>
                  </a:txBody>
                  <a:tcPr/>
                </a:tc>
                <a:tc>
                  <a:txBody>
                    <a:bodyPr/>
                    <a:lstStyle/>
                    <a:p>
                      <a:r>
                        <a:rPr lang="en-US" sz="1600" dirty="0">
                          <a:solidFill>
                            <a:srgbClr val="AB263D"/>
                          </a:solidFill>
                        </a:rPr>
                        <a:t>&lt;/</a:t>
                      </a:r>
                      <a:r>
                        <a:rPr lang="en-US" sz="1600" dirty="0" err="1">
                          <a:solidFill>
                            <a:srgbClr val="AB263D"/>
                          </a:solidFill>
                        </a:rPr>
                        <a:t>em</a:t>
                      </a:r>
                      <a:r>
                        <a:rPr lang="en-US" sz="1600" dirty="0">
                          <a:solidFill>
                            <a:srgbClr val="AB263D"/>
                          </a:solidFill>
                        </a:rPr>
                        <a:t>&gt;</a:t>
                      </a:r>
                    </a:p>
                  </a:txBody>
                  <a:tcPr/>
                </a:tc>
                <a:tc>
                  <a:txBody>
                    <a:bodyPr/>
                    <a:lstStyle/>
                    <a:p>
                      <a:r>
                        <a:rPr lang="en-US" sz="1600" b="0" i="0" u="none" strike="noStrike" kern="1200" dirty="0">
                          <a:solidFill>
                            <a:srgbClr val="AB263D"/>
                          </a:solidFill>
                          <a:effectLst/>
                          <a:latin typeface="+mn-lt"/>
                          <a:ea typeface="+mn-ea"/>
                          <a:cs typeface="+mn-cs"/>
                        </a:rPr>
                        <a:t>Gives the contained text emphasis (usually as </a:t>
                      </a:r>
                      <a:r>
                        <a:rPr lang="en-US" sz="1600" b="0" i="1" u="none" strike="noStrike" kern="1200" dirty="0">
                          <a:solidFill>
                            <a:srgbClr val="AB263D"/>
                          </a:solidFill>
                          <a:effectLst/>
                          <a:latin typeface="+mn-lt"/>
                          <a:ea typeface="+mn-ea"/>
                          <a:cs typeface="+mn-cs"/>
                        </a:rPr>
                        <a:t>italics</a:t>
                      </a:r>
                      <a:r>
                        <a:rPr lang="en-US" sz="1600" b="0" i="0" u="none" strike="noStrike" kern="1200" dirty="0">
                          <a:solidFill>
                            <a:srgbClr val="AB263D"/>
                          </a:solidFill>
                          <a:effectLst/>
                          <a:latin typeface="+mn-lt"/>
                          <a:ea typeface="+mn-ea"/>
                          <a:cs typeface="+mn-cs"/>
                        </a:rPr>
                        <a:t>).</a:t>
                      </a:r>
                      <a:endParaRPr lang="en-US" sz="1600" dirty="0">
                        <a:solidFill>
                          <a:srgbClr val="AB263D"/>
                        </a:solidFill>
                      </a:endParaRPr>
                    </a:p>
                  </a:txBody>
                  <a:tcPr/>
                </a:tc>
                <a:extLst>
                  <a:ext uri="{0D108BD9-81ED-4DB2-BD59-A6C34878D82A}">
                    <a16:rowId xmlns:a16="http://schemas.microsoft.com/office/drawing/2014/main" val="3704382346"/>
                  </a:ext>
                </a:extLst>
              </a:tr>
              <a:tr h="256528">
                <a:tc>
                  <a:txBody>
                    <a:bodyPr/>
                    <a:lstStyle/>
                    <a:p>
                      <a:r>
                        <a:rPr lang="en-US" sz="1600" dirty="0">
                          <a:solidFill>
                            <a:srgbClr val="AB263D"/>
                          </a:solidFill>
                        </a:rPr>
                        <a:t>&lt;strong&gt;</a:t>
                      </a:r>
                    </a:p>
                  </a:txBody>
                  <a:tcPr/>
                </a:tc>
                <a:tc>
                  <a:txBody>
                    <a:bodyPr/>
                    <a:lstStyle/>
                    <a:p>
                      <a:r>
                        <a:rPr lang="en-US" sz="1600" dirty="0">
                          <a:solidFill>
                            <a:srgbClr val="AB263D"/>
                          </a:solidFill>
                        </a:rPr>
                        <a:t>&lt;/strong&gt;</a:t>
                      </a:r>
                    </a:p>
                  </a:txBody>
                  <a:tcPr/>
                </a:tc>
                <a:tc>
                  <a:txBody>
                    <a:bodyPr/>
                    <a:lstStyle/>
                    <a:p>
                      <a:r>
                        <a:rPr lang="en-US" sz="1600" b="0" i="0" u="none" strike="noStrike" kern="1200" dirty="0">
                          <a:solidFill>
                            <a:srgbClr val="AB263D"/>
                          </a:solidFill>
                          <a:effectLst/>
                          <a:latin typeface="+mn-lt"/>
                          <a:ea typeface="+mn-ea"/>
                          <a:cs typeface="+mn-cs"/>
                        </a:rPr>
                        <a:t>Makes the contained text </a:t>
                      </a:r>
                      <a:r>
                        <a:rPr lang="en-US" sz="1600" b="1" i="0" u="none" strike="noStrike" kern="1200" dirty="0">
                          <a:solidFill>
                            <a:srgbClr val="AB263D"/>
                          </a:solidFill>
                          <a:effectLst/>
                          <a:latin typeface="+mn-lt"/>
                          <a:ea typeface="+mn-ea"/>
                          <a:cs typeface="+mn-cs"/>
                        </a:rPr>
                        <a:t>bold</a:t>
                      </a:r>
                      <a:r>
                        <a:rPr lang="en-US" sz="1600" b="0" i="0" u="none" strike="noStrike" kern="1200" dirty="0">
                          <a:solidFill>
                            <a:srgbClr val="AB263D"/>
                          </a:solidFill>
                          <a:effectLst/>
                          <a:latin typeface="+mn-lt"/>
                          <a:ea typeface="+mn-ea"/>
                          <a:cs typeface="+mn-cs"/>
                        </a:rPr>
                        <a:t>.</a:t>
                      </a:r>
                      <a:endParaRPr lang="en-US" sz="1600" dirty="0">
                        <a:solidFill>
                          <a:srgbClr val="AB263D"/>
                        </a:solidFill>
                      </a:endParaRPr>
                    </a:p>
                  </a:txBody>
                  <a:tcPr/>
                </a:tc>
                <a:extLst>
                  <a:ext uri="{0D108BD9-81ED-4DB2-BD59-A6C34878D82A}">
                    <a16:rowId xmlns:a16="http://schemas.microsoft.com/office/drawing/2014/main" val="41871560"/>
                  </a:ext>
                </a:extLst>
              </a:tr>
              <a:tr h="443094">
                <a:tc>
                  <a:txBody>
                    <a:bodyPr/>
                    <a:lstStyle/>
                    <a:p>
                      <a:r>
                        <a:rPr lang="en-US" sz="1600" b="0" i="0" u="none" strike="noStrike" kern="1200" dirty="0">
                          <a:solidFill>
                            <a:srgbClr val="AB263D"/>
                          </a:solidFill>
                          <a:effectLst/>
                          <a:latin typeface="+mn-lt"/>
                          <a:ea typeface="+mn-ea"/>
                          <a:cs typeface="+mn-cs"/>
                        </a:rPr>
                        <a:t>&lt;a </a:t>
                      </a:r>
                      <a:r>
                        <a:rPr lang="en-US" sz="1600" b="0" i="0" u="none" strike="noStrike" kern="1200" dirty="0" err="1">
                          <a:solidFill>
                            <a:srgbClr val="AB263D"/>
                          </a:solidFill>
                          <a:effectLst/>
                          <a:latin typeface="+mn-lt"/>
                          <a:ea typeface="+mn-ea"/>
                          <a:cs typeface="+mn-cs"/>
                        </a:rPr>
                        <a:t>href</a:t>
                      </a:r>
                      <a:r>
                        <a:rPr lang="en-US" sz="1600" b="0" i="0" u="none" strike="noStrike" kern="1200" dirty="0">
                          <a:solidFill>
                            <a:srgbClr val="AB263D"/>
                          </a:solidFill>
                          <a:effectLst/>
                          <a:latin typeface="+mn-lt"/>
                          <a:ea typeface="+mn-ea"/>
                          <a:cs typeface="+mn-cs"/>
                        </a:rPr>
                        <a:t> = "document location"&gt;</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&lt;/a&gt;</a:t>
                      </a:r>
                      <a:endParaRPr lang="en-US" sz="1600" dirty="0">
                        <a:solidFill>
                          <a:srgbClr val="AB263D"/>
                        </a:solidFill>
                      </a:endParaRPr>
                    </a:p>
                  </a:txBody>
                  <a:tcPr/>
                </a:tc>
                <a:tc>
                  <a:txBody>
                    <a:bodyPr/>
                    <a:lstStyle/>
                    <a:p>
                      <a:r>
                        <a:rPr lang="en-US" sz="1600" dirty="0">
                          <a:solidFill>
                            <a:srgbClr val="AB263D"/>
                          </a:solidFill>
                        </a:rPr>
                        <a:t>Link</a:t>
                      </a:r>
                    </a:p>
                  </a:txBody>
                  <a:tcPr/>
                </a:tc>
                <a:extLst>
                  <a:ext uri="{0D108BD9-81ED-4DB2-BD59-A6C34878D82A}">
                    <a16:rowId xmlns:a16="http://schemas.microsoft.com/office/drawing/2014/main" val="449006723"/>
                  </a:ext>
                </a:extLst>
              </a:tr>
              <a:tr h="256528">
                <a:tc>
                  <a:txBody>
                    <a:bodyPr/>
                    <a:lstStyle/>
                    <a:p>
                      <a:r>
                        <a:rPr lang="en-US" sz="1600" dirty="0">
                          <a:solidFill>
                            <a:srgbClr val="AB263D"/>
                          </a:solidFill>
                        </a:rPr>
                        <a:t>&lt;</a:t>
                      </a:r>
                      <a:r>
                        <a:rPr lang="en-US" sz="1600" dirty="0" err="1">
                          <a:solidFill>
                            <a:srgbClr val="AB263D"/>
                          </a:solidFill>
                        </a:rPr>
                        <a:t>ol</a:t>
                      </a:r>
                      <a:r>
                        <a:rPr lang="en-US" sz="1600" dirty="0">
                          <a:solidFill>
                            <a:srgbClr val="AB263D"/>
                          </a:solidFill>
                        </a:rPr>
                        <a:t>&gt;</a:t>
                      </a:r>
                    </a:p>
                  </a:txBody>
                  <a:tcPr/>
                </a:tc>
                <a:tc>
                  <a:txBody>
                    <a:bodyPr/>
                    <a:lstStyle/>
                    <a:p>
                      <a:r>
                        <a:rPr lang="en-US" sz="1600" dirty="0">
                          <a:solidFill>
                            <a:srgbClr val="AB263D"/>
                          </a:solidFill>
                        </a:rPr>
                        <a:t>&lt;/</a:t>
                      </a:r>
                      <a:r>
                        <a:rPr lang="en-US" sz="1600" dirty="0" err="1">
                          <a:solidFill>
                            <a:srgbClr val="AB263D"/>
                          </a:solidFill>
                        </a:rPr>
                        <a:t>ol</a:t>
                      </a:r>
                      <a:r>
                        <a:rPr lang="en-US" sz="1600" dirty="0">
                          <a:solidFill>
                            <a:srgbClr val="AB263D"/>
                          </a:solidFill>
                        </a:rPr>
                        <a:t>&gt;</a:t>
                      </a:r>
                    </a:p>
                  </a:txBody>
                  <a:tcPr/>
                </a:tc>
                <a:tc>
                  <a:txBody>
                    <a:bodyPr/>
                    <a:lstStyle/>
                    <a:p>
                      <a:r>
                        <a:rPr lang="en-US" sz="1600" b="0" i="0" u="none" strike="noStrike" kern="1200" dirty="0">
                          <a:solidFill>
                            <a:srgbClr val="AB263D"/>
                          </a:solidFill>
                          <a:effectLst/>
                          <a:latin typeface="+mn-lt"/>
                          <a:ea typeface="+mn-ea"/>
                          <a:cs typeface="+mn-cs"/>
                        </a:rPr>
                        <a:t>Ordered (numbered) list</a:t>
                      </a:r>
                      <a:endParaRPr lang="en-US" sz="1600" dirty="0">
                        <a:solidFill>
                          <a:srgbClr val="AB263D"/>
                        </a:solidFill>
                      </a:endParaRPr>
                    </a:p>
                  </a:txBody>
                  <a:tcPr/>
                </a:tc>
                <a:extLst>
                  <a:ext uri="{0D108BD9-81ED-4DB2-BD59-A6C34878D82A}">
                    <a16:rowId xmlns:a16="http://schemas.microsoft.com/office/drawing/2014/main" val="813514491"/>
                  </a:ext>
                </a:extLst>
              </a:tr>
              <a:tr h="256528">
                <a:tc>
                  <a:txBody>
                    <a:bodyPr/>
                    <a:lstStyle/>
                    <a:p>
                      <a:r>
                        <a:rPr lang="en-US" sz="1600" dirty="0">
                          <a:solidFill>
                            <a:srgbClr val="AB263D"/>
                          </a:solidFill>
                        </a:rPr>
                        <a:t>&lt;ul&gt;</a:t>
                      </a:r>
                    </a:p>
                  </a:txBody>
                  <a:tcPr/>
                </a:tc>
                <a:tc>
                  <a:txBody>
                    <a:bodyPr/>
                    <a:lstStyle/>
                    <a:p>
                      <a:r>
                        <a:rPr lang="en-US" sz="1600" dirty="0">
                          <a:solidFill>
                            <a:srgbClr val="AB263D"/>
                          </a:solidFill>
                        </a:rPr>
                        <a:t>&lt;/ul&gt;</a:t>
                      </a:r>
                    </a:p>
                  </a:txBody>
                  <a:tcPr/>
                </a:tc>
                <a:tc>
                  <a:txBody>
                    <a:bodyPr/>
                    <a:lstStyle/>
                    <a:p>
                      <a:r>
                        <a:rPr lang="en-US" sz="1600" b="0" i="0" u="none" strike="noStrike" kern="1200" dirty="0">
                          <a:solidFill>
                            <a:srgbClr val="AB263D"/>
                          </a:solidFill>
                          <a:effectLst/>
                          <a:latin typeface="+mn-lt"/>
                          <a:ea typeface="+mn-ea"/>
                          <a:cs typeface="+mn-cs"/>
                        </a:rPr>
                        <a:t>Unordered (bulleted) list</a:t>
                      </a:r>
                      <a:endParaRPr lang="en-US" sz="1600" dirty="0">
                        <a:solidFill>
                          <a:srgbClr val="AB263D"/>
                        </a:solidFill>
                      </a:endParaRPr>
                    </a:p>
                  </a:txBody>
                  <a:tcPr/>
                </a:tc>
                <a:extLst>
                  <a:ext uri="{0D108BD9-81ED-4DB2-BD59-A6C34878D82A}">
                    <a16:rowId xmlns:a16="http://schemas.microsoft.com/office/drawing/2014/main" val="1194246074"/>
                  </a:ext>
                </a:extLst>
              </a:tr>
              <a:tr h="256528">
                <a:tc>
                  <a:txBody>
                    <a:bodyPr/>
                    <a:lstStyle/>
                    <a:p>
                      <a:r>
                        <a:rPr lang="en-US" sz="1600" dirty="0">
                          <a:solidFill>
                            <a:srgbClr val="AB263D"/>
                          </a:solidFill>
                        </a:rPr>
                        <a:t>&lt;li&gt;</a:t>
                      </a:r>
                    </a:p>
                  </a:txBody>
                  <a:tcPr/>
                </a:tc>
                <a:tc>
                  <a:txBody>
                    <a:bodyPr/>
                    <a:lstStyle/>
                    <a:p>
                      <a:r>
                        <a:rPr lang="en-US" sz="1600" dirty="0">
                          <a:solidFill>
                            <a:srgbClr val="AB263D"/>
                          </a:solidFill>
                        </a:rPr>
                        <a:t>&lt;/li&gt;</a:t>
                      </a:r>
                    </a:p>
                  </a:txBody>
                  <a:tcPr/>
                </a:tc>
                <a:tc>
                  <a:txBody>
                    <a:bodyPr/>
                    <a:lstStyle/>
                    <a:p>
                      <a:r>
                        <a:rPr lang="en-US" sz="1600" b="0" i="0" u="none" strike="noStrike" kern="1200" dirty="0">
                          <a:solidFill>
                            <a:srgbClr val="AB263D"/>
                          </a:solidFill>
                          <a:effectLst/>
                          <a:latin typeface="+mn-lt"/>
                          <a:ea typeface="+mn-ea"/>
                          <a:cs typeface="+mn-cs"/>
                        </a:rPr>
                        <a:t>List item, must be nested inside a list element such as a &lt;</a:t>
                      </a:r>
                      <a:r>
                        <a:rPr lang="en-US" sz="1600" b="0" i="0" u="none" strike="noStrike" kern="1200" dirty="0" err="1">
                          <a:solidFill>
                            <a:srgbClr val="AB263D"/>
                          </a:solidFill>
                          <a:effectLst/>
                          <a:latin typeface="+mn-lt"/>
                          <a:ea typeface="+mn-ea"/>
                          <a:cs typeface="+mn-cs"/>
                        </a:rPr>
                        <a:t>ol</a:t>
                      </a:r>
                      <a:r>
                        <a:rPr lang="en-US" sz="1600" b="0" i="0" u="none" strike="noStrike" kern="1200" dirty="0">
                          <a:solidFill>
                            <a:srgbClr val="AB263D"/>
                          </a:solidFill>
                          <a:effectLst/>
                          <a:latin typeface="+mn-lt"/>
                          <a:ea typeface="+mn-ea"/>
                          <a:cs typeface="+mn-cs"/>
                        </a:rPr>
                        <a:t>&gt; or &lt;ul&gt;</a:t>
                      </a:r>
                      <a:endParaRPr lang="en-US" sz="1600" dirty="0">
                        <a:solidFill>
                          <a:srgbClr val="AB263D"/>
                        </a:solidFill>
                      </a:endParaRPr>
                    </a:p>
                  </a:txBody>
                  <a:tcPr/>
                </a:tc>
                <a:extLst>
                  <a:ext uri="{0D108BD9-81ED-4DB2-BD59-A6C34878D82A}">
                    <a16:rowId xmlns:a16="http://schemas.microsoft.com/office/drawing/2014/main" val="1034758593"/>
                  </a:ext>
                </a:extLst>
              </a:tr>
              <a:tr h="629659">
                <a:tc>
                  <a:txBody>
                    <a:bodyPr/>
                    <a:lstStyle/>
                    <a:p>
                      <a:r>
                        <a:rPr lang="en-US" sz="1600" dirty="0">
                          <a:solidFill>
                            <a:srgbClr val="AB263D"/>
                          </a:solidFill>
                        </a:rPr>
                        <a:t>&lt;!--</a:t>
                      </a:r>
                    </a:p>
                  </a:txBody>
                  <a:tcPr/>
                </a:tc>
                <a:tc>
                  <a:txBody>
                    <a:bodyPr/>
                    <a:lstStyle/>
                    <a:p>
                      <a:r>
                        <a:rPr lang="en-US" sz="1600" dirty="0">
                          <a:solidFill>
                            <a:srgbClr val="AB263D"/>
                          </a:solidFill>
                        </a:rPr>
                        <a:t>--&gt;</a:t>
                      </a:r>
                    </a:p>
                  </a:txBody>
                  <a:tcPr/>
                </a:tc>
                <a:tc>
                  <a:txBody>
                    <a:bodyPr/>
                    <a:lstStyle/>
                    <a:p>
                      <a:r>
                        <a:rPr lang="en-US" sz="1600" b="0" i="0" u="none" strike="noStrike" kern="1200" dirty="0">
                          <a:solidFill>
                            <a:srgbClr val="AB263D"/>
                          </a:solidFill>
                          <a:effectLst/>
                          <a:latin typeface="+mn-lt"/>
                          <a:ea typeface="+mn-ea"/>
                          <a:cs typeface="+mn-cs"/>
                        </a:rPr>
                        <a:t>Comment. Anything between these tags is not displayed on the screen. This is useful for making notes to yourself or to others who may view the source code of the web page.</a:t>
                      </a:r>
                      <a:endParaRPr lang="en-US" sz="1600" dirty="0">
                        <a:solidFill>
                          <a:srgbClr val="AB263D"/>
                        </a:solidFill>
                      </a:endParaRPr>
                    </a:p>
                  </a:txBody>
                  <a:tcPr/>
                </a:tc>
                <a:extLst>
                  <a:ext uri="{0D108BD9-81ED-4DB2-BD59-A6C34878D82A}">
                    <a16:rowId xmlns:a16="http://schemas.microsoft.com/office/drawing/2014/main" val="3063054923"/>
                  </a:ext>
                </a:extLst>
              </a:tr>
            </a:tbl>
          </a:graphicData>
        </a:graphic>
      </p:graphicFrame>
    </p:spTree>
    <p:extLst>
      <p:ext uri="{BB962C8B-B14F-4D97-AF65-F5344CB8AC3E}">
        <p14:creationId xmlns:p14="http://schemas.microsoft.com/office/powerpoint/2010/main" val="5152626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34</a:t>
            </a:fld>
            <a:endParaRPr lang="en-US" dirty="0"/>
          </a:p>
        </p:txBody>
      </p:sp>
      <p:sp>
        <p:nvSpPr>
          <p:cNvPr id="4" name="Title 3"/>
          <p:cNvSpPr>
            <a:spLocks noGrp="1"/>
          </p:cNvSpPr>
          <p:nvPr>
            <p:ph type="title"/>
          </p:nvPr>
        </p:nvSpPr>
        <p:spPr>
          <a:xfrm>
            <a:off x="302605" y="418354"/>
            <a:ext cx="106574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Common HTML Elements: HTML 5 Semantic Tags</a:t>
            </a:r>
          </a:p>
        </p:txBody>
      </p:sp>
      <p:graphicFrame>
        <p:nvGraphicFramePr>
          <p:cNvPr id="6" name="Table 5">
            <a:extLst>
              <a:ext uri="{FF2B5EF4-FFF2-40B4-BE49-F238E27FC236}">
                <a16:creationId xmlns:a16="http://schemas.microsoft.com/office/drawing/2014/main" id="{490E8A50-9297-1C44-A7D0-344B28753076}"/>
              </a:ext>
            </a:extLst>
          </p:cNvPr>
          <p:cNvGraphicFramePr>
            <a:graphicFrameLocks noGrp="1"/>
          </p:cNvGraphicFramePr>
          <p:nvPr>
            <p:extLst>
              <p:ext uri="{D42A27DB-BD31-4B8C-83A1-F6EECF244321}">
                <p14:modId xmlns:p14="http://schemas.microsoft.com/office/powerpoint/2010/main" val="4047983710"/>
              </p:ext>
            </p:extLst>
          </p:nvPr>
        </p:nvGraphicFramePr>
        <p:xfrm>
          <a:off x="199573" y="940622"/>
          <a:ext cx="10784496" cy="5400040"/>
        </p:xfrm>
        <a:graphic>
          <a:graphicData uri="http://schemas.openxmlformats.org/drawingml/2006/table">
            <a:tbl>
              <a:tblPr firstRow="1" bandRow="1">
                <a:tableStyleId>{5C22544A-7EE6-4342-B048-85BDC9FD1C3A}</a:tableStyleId>
              </a:tblPr>
              <a:tblGrid>
                <a:gridCol w="1437295">
                  <a:extLst>
                    <a:ext uri="{9D8B030D-6E8A-4147-A177-3AD203B41FA5}">
                      <a16:colId xmlns:a16="http://schemas.microsoft.com/office/drawing/2014/main" val="3691348542"/>
                    </a:ext>
                  </a:extLst>
                </a:gridCol>
                <a:gridCol w="1371600">
                  <a:extLst>
                    <a:ext uri="{9D8B030D-6E8A-4147-A177-3AD203B41FA5}">
                      <a16:colId xmlns:a16="http://schemas.microsoft.com/office/drawing/2014/main" val="940982869"/>
                    </a:ext>
                  </a:extLst>
                </a:gridCol>
                <a:gridCol w="7975601">
                  <a:extLst>
                    <a:ext uri="{9D8B030D-6E8A-4147-A177-3AD203B41FA5}">
                      <a16:colId xmlns:a16="http://schemas.microsoft.com/office/drawing/2014/main" val="2144322089"/>
                    </a:ext>
                  </a:extLst>
                </a:gridCol>
              </a:tblGrid>
              <a:tr h="370840">
                <a:tc>
                  <a:txBody>
                    <a:bodyPr/>
                    <a:lstStyle/>
                    <a:p>
                      <a:pPr algn="ctr"/>
                      <a:r>
                        <a:rPr lang="en-US" dirty="0"/>
                        <a:t>Opening Tag</a:t>
                      </a:r>
                    </a:p>
                  </a:txBody>
                  <a:tcPr>
                    <a:solidFill>
                      <a:srgbClr val="AB263D"/>
                    </a:solidFill>
                  </a:tcPr>
                </a:tc>
                <a:tc>
                  <a:txBody>
                    <a:bodyPr/>
                    <a:lstStyle/>
                    <a:p>
                      <a:pPr algn="ctr"/>
                      <a:r>
                        <a:rPr lang="en-US" dirty="0"/>
                        <a:t>Closing Tag</a:t>
                      </a:r>
                    </a:p>
                  </a:txBody>
                  <a:tcPr>
                    <a:solidFill>
                      <a:srgbClr val="AB263D"/>
                    </a:solidFill>
                  </a:tcPr>
                </a:tc>
                <a:tc>
                  <a:txBody>
                    <a:bodyPr/>
                    <a:lstStyle/>
                    <a:p>
                      <a:pPr algn="ctr"/>
                      <a:r>
                        <a:rPr lang="en-US" dirty="0"/>
                        <a:t>Description</a:t>
                      </a:r>
                    </a:p>
                  </a:txBody>
                  <a:tcPr>
                    <a:solidFill>
                      <a:srgbClr val="AB263D"/>
                    </a:solidFill>
                  </a:tcPr>
                </a:tc>
                <a:extLst>
                  <a:ext uri="{0D108BD9-81ED-4DB2-BD59-A6C34878D82A}">
                    <a16:rowId xmlns:a16="http://schemas.microsoft.com/office/drawing/2014/main" val="2561616448"/>
                  </a:ext>
                </a:extLst>
              </a:tr>
              <a:tr h="370840">
                <a:tc>
                  <a:txBody>
                    <a:bodyPr/>
                    <a:lstStyle/>
                    <a:p>
                      <a:r>
                        <a:rPr lang="en-US" sz="1600" dirty="0">
                          <a:solidFill>
                            <a:srgbClr val="AB263D"/>
                          </a:solidFill>
                        </a:rPr>
                        <a:t>&lt;article&gt;</a:t>
                      </a:r>
                    </a:p>
                  </a:txBody>
                  <a:tcPr/>
                </a:tc>
                <a:tc>
                  <a:txBody>
                    <a:bodyPr/>
                    <a:lstStyle/>
                    <a:p>
                      <a:r>
                        <a:rPr lang="en-US" sz="1600" dirty="0">
                          <a:solidFill>
                            <a:srgbClr val="AB263D"/>
                          </a:solidFill>
                        </a:rPr>
                        <a:t>&lt;article&gt;</a:t>
                      </a:r>
                    </a:p>
                  </a:txBody>
                  <a:tcPr/>
                </a:tc>
                <a:tc>
                  <a:txBody>
                    <a:bodyPr/>
                    <a:lstStyle/>
                    <a:p>
                      <a:r>
                        <a:rPr lang="en-US" sz="1600" b="0" i="0" u="none" strike="noStrike" kern="1200" dirty="0">
                          <a:solidFill>
                            <a:srgbClr val="AB263D"/>
                          </a:solidFill>
                          <a:effectLst/>
                          <a:latin typeface="+mn-lt"/>
                          <a:ea typeface="+mn-ea"/>
                          <a:cs typeface="+mn-cs"/>
                        </a:rPr>
                        <a:t>Represents a self-contained composition in a document, page, application, or site, which is intended to be independently distributable or reusable (e.g., in syndication). Examples include: a forum post, a magazine or newspaper article, or a blog entry.</a:t>
                      </a:r>
                      <a:endParaRPr lang="en-US" sz="1600" dirty="0">
                        <a:solidFill>
                          <a:srgbClr val="AB263D"/>
                        </a:solidFill>
                      </a:endParaRPr>
                    </a:p>
                  </a:txBody>
                  <a:tcPr/>
                </a:tc>
                <a:extLst>
                  <a:ext uri="{0D108BD9-81ED-4DB2-BD59-A6C34878D82A}">
                    <a16:rowId xmlns:a16="http://schemas.microsoft.com/office/drawing/2014/main" val="2349026344"/>
                  </a:ext>
                </a:extLst>
              </a:tr>
              <a:tr h="370840">
                <a:tc>
                  <a:txBody>
                    <a:bodyPr/>
                    <a:lstStyle/>
                    <a:p>
                      <a:r>
                        <a:rPr lang="en-US" sz="1600" dirty="0">
                          <a:solidFill>
                            <a:srgbClr val="AB263D"/>
                          </a:solidFill>
                        </a:rPr>
                        <a:t>&lt;aside&gt;</a:t>
                      </a:r>
                    </a:p>
                  </a:txBody>
                  <a:tcPr/>
                </a:tc>
                <a:tc>
                  <a:txBody>
                    <a:bodyPr/>
                    <a:lstStyle/>
                    <a:p>
                      <a:r>
                        <a:rPr lang="en-US" sz="1600" dirty="0">
                          <a:solidFill>
                            <a:srgbClr val="AB263D"/>
                          </a:solidFill>
                        </a:rPr>
                        <a:t>&lt;/aside&gt;</a:t>
                      </a:r>
                    </a:p>
                  </a:txBody>
                  <a:tcPr/>
                </a:tc>
                <a:tc>
                  <a:txBody>
                    <a:bodyPr/>
                    <a:lstStyle/>
                    <a:p>
                      <a:r>
                        <a:rPr lang="en-US" sz="1600" b="0" i="0" u="none" strike="noStrike" kern="1200" dirty="0">
                          <a:solidFill>
                            <a:srgbClr val="AB263D"/>
                          </a:solidFill>
                          <a:effectLst/>
                          <a:latin typeface="+mn-lt"/>
                          <a:ea typeface="+mn-ea"/>
                          <a:cs typeface="+mn-cs"/>
                        </a:rPr>
                        <a:t>Represents a portion of a document whose content is only indirectly related to the document's main content. Asides are frequently presented as sidebars or call-out boxes.</a:t>
                      </a:r>
                      <a:endParaRPr lang="en-US" sz="1600" dirty="0">
                        <a:solidFill>
                          <a:srgbClr val="AB263D"/>
                        </a:solidFill>
                      </a:endParaRPr>
                    </a:p>
                  </a:txBody>
                  <a:tcPr/>
                </a:tc>
                <a:extLst>
                  <a:ext uri="{0D108BD9-81ED-4DB2-BD59-A6C34878D82A}">
                    <a16:rowId xmlns:a16="http://schemas.microsoft.com/office/drawing/2014/main" val="2102108344"/>
                  </a:ext>
                </a:extLst>
              </a:tr>
              <a:tr h="370840">
                <a:tc>
                  <a:txBody>
                    <a:bodyPr/>
                    <a:lstStyle/>
                    <a:p>
                      <a:r>
                        <a:rPr lang="en-US" sz="1600" dirty="0">
                          <a:solidFill>
                            <a:srgbClr val="AB263D"/>
                          </a:solidFill>
                        </a:rPr>
                        <a:t>&lt;details&gt;</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AB263D"/>
                          </a:solidFill>
                        </a:rPr>
                        <a:t>&lt;/details&gt;</a:t>
                      </a:r>
                    </a:p>
                  </a:txBody>
                  <a:tcPr/>
                </a:tc>
                <a:tc>
                  <a:txBody>
                    <a:bodyPr/>
                    <a:lstStyle/>
                    <a:p>
                      <a:r>
                        <a:rPr lang="en-US" sz="1600" b="0" i="0" u="none" strike="noStrike" kern="1200" dirty="0">
                          <a:solidFill>
                            <a:srgbClr val="AB263D"/>
                          </a:solidFill>
                          <a:effectLst/>
                          <a:latin typeface="+mn-lt"/>
                          <a:ea typeface="+mn-ea"/>
                          <a:cs typeface="+mn-cs"/>
                        </a:rPr>
                        <a:t>creates a disclosure widget in which information is visible only when the widget is toggled into an "open" state. A summary or label can be provided using the &lt;summary&gt; element.</a:t>
                      </a:r>
                      <a:endParaRPr lang="en-US" sz="1600" dirty="0">
                        <a:solidFill>
                          <a:srgbClr val="AB263D"/>
                        </a:solidFill>
                      </a:endParaRPr>
                    </a:p>
                  </a:txBody>
                  <a:tcPr/>
                </a:tc>
                <a:extLst>
                  <a:ext uri="{0D108BD9-81ED-4DB2-BD59-A6C34878D82A}">
                    <a16:rowId xmlns:a16="http://schemas.microsoft.com/office/drawing/2014/main" val="3577976828"/>
                  </a:ext>
                </a:extLst>
              </a:tr>
              <a:tr h="370840">
                <a:tc>
                  <a:txBody>
                    <a:bodyPr/>
                    <a:lstStyle/>
                    <a:p>
                      <a:r>
                        <a:rPr lang="en-US" sz="1600" dirty="0">
                          <a:solidFill>
                            <a:srgbClr val="AB263D"/>
                          </a:solidFill>
                        </a:rPr>
                        <a:t>&lt;</a:t>
                      </a:r>
                      <a:r>
                        <a:rPr lang="en-US" sz="1600" dirty="0" err="1">
                          <a:solidFill>
                            <a:srgbClr val="AB263D"/>
                          </a:solidFill>
                        </a:rPr>
                        <a:t>figcaption</a:t>
                      </a:r>
                      <a:r>
                        <a:rPr lang="en-US" sz="1600" dirty="0">
                          <a:solidFill>
                            <a:srgbClr val="AB263D"/>
                          </a:solidFill>
                        </a:rPr>
                        <a:t>&gt;</a:t>
                      </a:r>
                    </a:p>
                  </a:txBody>
                  <a:tcPr/>
                </a:tc>
                <a:tc>
                  <a:txBody>
                    <a:bodyPr/>
                    <a:lstStyle/>
                    <a:p>
                      <a:r>
                        <a:rPr lang="en-US" sz="1600" dirty="0">
                          <a:solidFill>
                            <a:srgbClr val="AB263D"/>
                          </a:solidFill>
                        </a:rPr>
                        <a:t>&lt;/</a:t>
                      </a:r>
                      <a:r>
                        <a:rPr lang="en-US" sz="1600" dirty="0" err="1">
                          <a:solidFill>
                            <a:srgbClr val="AB263D"/>
                          </a:solidFill>
                        </a:rPr>
                        <a:t>figcaption</a:t>
                      </a:r>
                      <a:r>
                        <a:rPr lang="en-US" sz="1600" dirty="0">
                          <a:solidFill>
                            <a:srgbClr val="AB263D"/>
                          </a:solidFill>
                        </a:rPr>
                        <a:t>&gt;</a:t>
                      </a:r>
                    </a:p>
                  </a:txBody>
                  <a:tcPr/>
                </a:tc>
                <a:tc>
                  <a:txBody>
                    <a:bodyPr/>
                    <a:lstStyle/>
                    <a:p>
                      <a:r>
                        <a:rPr lang="en-US" sz="1600" b="0" i="0" u="none" strike="noStrike" kern="1200" dirty="0">
                          <a:solidFill>
                            <a:srgbClr val="AB263D"/>
                          </a:solidFill>
                          <a:effectLst/>
                          <a:latin typeface="+mn-lt"/>
                          <a:ea typeface="+mn-ea"/>
                          <a:cs typeface="+mn-cs"/>
                        </a:rPr>
                        <a:t>Figure Caption element represents a caption or legend describing the rest of the contents of its parent &lt;figure&gt; element.</a:t>
                      </a:r>
                      <a:endParaRPr lang="en-US" sz="1600" dirty="0">
                        <a:solidFill>
                          <a:srgbClr val="AB263D"/>
                        </a:solidFill>
                      </a:endParaRPr>
                    </a:p>
                  </a:txBody>
                  <a:tcPr/>
                </a:tc>
                <a:extLst>
                  <a:ext uri="{0D108BD9-81ED-4DB2-BD59-A6C34878D82A}">
                    <a16:rowId xmlns:a16="http://schemas.microsoft.com/office/drawing/2014/main" val="832243648"/>
                  </a:ext>
                </a:extLst>
              </a:tr>
              <a:tr h="370840">
                <a:tc>
                  <a:txBody>
                    <a:bodyPr/>
                    <a:lstStyle/>
                    <a:p>
                      <a:r>
                        <a:rPr lang="en-US" sz="1600" dirty="0">
                          <a:solidFill>
                            <a:srgbClr val="AB263D"/>
                          </a:solidFill>
                        </a:rPr>
                        <a:t>&lt;figure&gt;</a:t>
                      </a:r>
                    </a:p>
                  </a:txBody>
                  <a:tcPr/>
                </a:tc>
                <a:tc>
                  <a:txBody>
                    <a:bodyPr/>
                    <a:lstStyle/>
                    <a:p>
                      <a:r>
                        <a:rPr lang="en-US" sz="1600" dirty="0">
                          <a:solidFill>
                            <a:srgbClr val="AB263D"/>
                          </a:solidFill>
                        </a:rPr>
                        <a:t>&lt;/figure&gt;</a:t>
                      </a:r>
                    </a:p>
                  </a:txBody>
                  <a:tcPr/>
                </a:tc>
                <a:tc>
                  <a:txBody>
                    <a:bodyPr/>
                    <a:lstStyle/>
                    <a:p>
                      <a:r>
                        <a:rPr lang="en-US" sz="1600" b="0" i="0" u="none" strike="noStrike" kern="1200" dirty="0">
                          <a:solidFill>
                            <a:srgbClr val="AB263D"/>
                          </a:solidFill>
                          <a:effectLst/>
                          <a:latin typeface="+mn-lt"/>
                          <a:ea typeface="+mn-ea"/>
                          <a:cs typeface="+mn-cs"/>
                        </a:rPr>
                        <a:t>Represents self-contained content, potentially with an optional caption, which is specified using the (&lt;figcaption&gt;) element. The figure, its caption, and its contents are referenced as a single unit.</a:t>
                      </a:r>
                      <a:endParaRPr lang="en-US" sz="1600" dirty="0">
                        <a:solidFill>
                          <a:srgbClr val="AB263D"/>
                        </a:solidFill>
                      </a:endParaRPr>
                    </a:p>
                  </a:txBody>
                  <a:tcPr/>
                </a:tc>
                <a:extLst>
                  <a:ext uri="{0D108BD9-81ED-4DB2-BD59-A6C34878D82A}">
                    <a16:rowId xmlns:a16="http://schemas.microsoft.com/office/drawing/2014/main" val="1342216020"/>
                  </a:ext>
                </a:extLst>
              </a:tr>
              <a:tr h="370840">
                <a:tc>
                  <a:txBody>
                    <a:bodyPr/>
                    <a:lstStyle/>
                    <a:p>
                      <a:r>
                        <a:rPr lang="en-US" sz="1600" dirty="0">
                          <a:solidFill>
                            <a:srgbClr val="AB263D"/>
                          </a:solidFill>
                        </a:rPr>
                        <a:t>&lt;footer&gt;</a:t>
                      </a:r>
                    </a:p>
                  </a:txBody>
                  <a:tcPr/>
                </a:tc>
                <a:tc>
                  <a:txBody>
                    <a:bodyPr/>
                    <a:lstStyle/>
                    <a:p>
                      <a:r>
                        <a:rPr lang="en-US" sz="1600" dirty="0">
                          <a:solidFill>
                            <a:srgbClr val="AB263D"/>
                          </a:solidFill>
                        </a:rPr>
                        <a:t>&lt;/footer&gt;</a:t>
                      </a:r>
                    </a:p>
                  </a:txBody>
                  <a:tcPr/>
                </a:tc>
                <a:tc>
                  <a:txBody>
                    <a:bodyPr/>
                    <a:lstStyle/>
                    <a:p>
                      <a:r>
                        <a:rPr lang="en-US" sz="1600" dirty="0">
                          <a:solidFill>
                            <a:srgbClr val="AB263D"/>
                          </a:solidFill>
                        </a:rPr>
                        <a:t>Represents a footer for its nearest sectioning content or sectioning root element. A footer typically contains information about the author of the section, copyright data or links to related documents.</a:t>
                      </a:r>
                    </a:p>
                  </a:txBody>
                  <a:tcPr/>
                </a:tc>
                <a:extLst>
                  <a:ext uri="{0D108BD9-81ED-4DB2-BD59-A6C34878D82A}">
                    <a16:rowId xmlns:a16="http://schemas.microsoft.com/office/drawing/2014/main" val="1519015091"/>
                  </a:ext>
                </a:extLst>
              </a:tr>
              <a:tr h="370840">
                <a:tc>
                  <a:txBody>
                    <a:bodyPr/>
                    <a:lstStyle/>
                    <a:p>
                      <a:r>
                        <a:rPr lang="en-US" sz="1600" dirty="0">
                          <a:solidFill>
                            <a:srgbClr val="AB263D"/>
                          </a:solidFill>
                        </a:rPr>
                        <a:t>&lt;header&gt;</a:t>
                      </a:r>
                    </a:p>
                  </a:txBody>
                  <a:tcPr/>
                </a:tc>
                <a:tc>
                  <a:txBody>
                    <a:bodyPr/>
                    <a:lstStyle/>
                    <a:p>
                      <a:r>
                        <a:rPr lang="en-US" sz="1600" dirty="0">
                          <a:solidFill>
                            <a:srgbClr val="AB263D"/>
                          </a:solidFill>
                        </a:rPr>
                        <a:t>&lt;/header&gt;</a:t>
                      </a:r>
                    </a:p>
                  </a:txBody>
                  <a:tcPr/>
                </a:tc>
                <a:tc>
                  <a:txBody>
                    <a:bodyPr/>
                    <a:lstStyle/>
                    <a:p>
                      <a:r>
                        <a:rPr lang="en-US" sz="1600" dirty="0">
                          <a:solidFill>
                            <a:srgbClr val="AB263D"/>
                          </a:solidFill>
                        </a:rPr>
                        <a:t>Represents introductory content, typically a group of introductory or navigational aids. It may contain some heading elements but also a logo, a search form, an author name, and other elements.</a:t>
                      </a:r>
                    </a:p>
                  </a:txBody>
                  <a:tcPr/>
                </a:tc>
                <a:extLst>
                  <a:ext uri="{0D108BD9-81ED-4DB2-BD59-A6C34878D82A}">
                    <a16:rowId xmlns:a16="http://schemas.microsoft.com/office/drawing/2014/main" val="3500670327"/>
                  </a:ext>
                </a:extLst>
              </a:tr>
            </a:tbl>
          </a:graphicData>
        </a:graphic>
      </p:graphicFrame>
    </p:spTree>
    <p:extLst>
      <p:ext uri="{BB962C8B-B14F-4D97-AF65-F5344CB8AC3E}">
        <p14:creationId xmlns:p14="http://schemas.microsoft.com/office/powerpoint/2010/main" val="7557817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35</a:t>
            </a:fld>
            <a:endParaRPr lang="en-US" dirty="0"/>
          </a:p>
        </p:txBody>
      </p:sp>
      <p:sp>
        <p:nvSpPr>
          <p:cNvPr id="4" name="Title 3"/>
          <p:cNvSpPr>
            <a:spLocks noGrp="1"/>
          </p:cNvSpPr>
          <p:nvPr>
            <p:ph type="title"/>
          </p:nvPr>
        </p:nvSpPr>
        <p:spPr>
          <a:xfrm>
            <a:off x="302605" y="418354"/>
            <a:ext cx="106574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Common HTML Elements: HTML 5 Semantic Tags</a:t>
            </a:r>
          </a:p>
        </p:txBody>
      </p:sp>
      <p:graphicFrame>
        <p:nvGraphicFramePr>
          <p:cNvPr id="2" name="Table 1">
            <a:extLst>
              <a:ext uri="{FF2B5EF4-FFF2-40B4-BE49-F238E27FC236}">
                <a16:creationId xmlns:a16="http://schemas.microsoft.com/office/drawing/2014/main" id="{AFFBDC4C-B3AF-814E-A0E9-01F8D0B57563}"/>
              </a:ext>
            </a:extLst>
          </p:cNvPr>
          <p:cNvGraphicFramePr>
            <a:graphicFrameLocks noGrp="1"/>
          </p:cNvGraphicFramePr>
          <p:nvPr>
            <p:extLst>
              <p:ext uri="{D42A27DB-BD31-4B8C-83A1-F6EECF244321}">
                <p14:modId xmlns:p14="http://schemas.microsoft.com/office/powerpoint/2010/main" val="2494075500"/>
              </p:ext>
            </p:extLst>
          </p:nvPr>
        </p:nvGraphicFramePr>
        <p:xfrm>
          <a:off x="302605" y="1190272"/>
          <a:ext cx="10657495" cy="5064760"/>
        </p:xfrm>
        <a:graphic>
          <a:graphicData uri="http://schemas.openxmlformats.org/drawingml/2006/table">
            <a:tbl>
              <a:tblPr firstRow="1" bandRow="1">
                <a:tableStyleId>{5C22544A-7EE6-4342-B048-85BDC9FD1C3A}</a:tableStyleId>
              </a:tblPr>
              <a:tblGrid>
                <a:gridCol w="1500795">
                  <a:extLst>
                    <a:ext uri="{9D8B030D-6E8A-4147-A177-3AD203B41FA5}">
                      <a16:colId xmlns:a16="http://schemas.microsoft.com/office/drawing/2014/main" val="707618319"/>
                    </a:ext>
                  </a:extLst>
                </a:gridCol>
                <a:gridCol w="1879600">
                  <a:extLst>
                    <a:ext uri="{9D8B030D-6E8A-4147-A177-3AD203B41FA5}">
                      <a16:colId xmlns:a16="http://schemas.microsoft.com/office/drawing/2014/main" val="2016439802"/>
                    </a:ext>
                  </a:extLst>
                </a:gridCol>
                <a:gridCol w="7277100">
                  <a:extLst>
                    <a:ext uri="{9D8B030D-6E8A-4147-A177-3AD203B41FA5}">
                      <a16:colId xmlns:a16="http://schemas.microsoft.com/office/drawing/2014/main" val="2307967855"/>
                    </a:ext>
                  </a:extLst>
                </a:gridCol>
              </a:tblGrid>
              <a:tr h="370840">
                <a:tc>
                  <a:txBody>
                    <a:bodyPr/>
                    <a:lstStyle/>
                    <a:p>
                      <a:pPr algn="ctr"/>
                      <a:r>
                        <a:rPr lang="en-US" dirty="0"/>
                        <a:t>Opening Tag</a:t>
                      </a:r>
                    </a:p>
                  </a:txBody>
                  <a:tcPr>
                    <a:solidFill>
                      <a:srgbClr val="AB263D"/>
                    </a:solidFill>
                  </a:tcPr>
                </a:tc>
                <a:tc>
                  <a:txBody>
                    <a:bodyPr/>
                    <a:lstStyle/>
                    <a:p>
                      <a:pPr algn="ctr"/>
                      <a:r>
                        <a:rPr lang="en-US" dirty="0"/>
                        <a:t>Closing Tag</a:t>
                      </a:r>
                    </a:p>
                  </a:txBody>
                  <a:tcPr>
                    <a:solidFill>
                      <a:srgbClr val="AB263D"/>
                    </a:solidFill>
                  </a:tcPr>
                </a:tc>
                <a:tc>
                  <a:txBody>
                    <a:bodyPr/>
                    <a:lstStyle/>
                    <a:p>
                      <a:pPr algn="ctr"/>
                      <a:r>
                        <a:rPr lang="en-US" dirty="0"/>
                        <a:t>Description</a:t>
                      </a:r>
                    </a:p>
                  </a:txBody>
                  <a:tcPr>
                    <a:solidFill>
                      <a:srgbClr val="AB263D"/>
                    </a:solidFill>
                  </a:tcPr>
                </a:tc>
                <a:extLst>
                  <a:ext uri="{0D108BD9-81ED-4DB2-BD59-A6C34878D82A}">
                    <a16:rowId xmlns:a16="http://schemas.microsoft.com/office/drawing/2014/main" val="2836300074"/>
                  </a:ext>
                </a:extLst>
              </a:tr>
              <a:tr h="370840">
                <a:tc>
                  <a:txBody>
                    <a:bodyPr/>
                    <a:lstStyle/>
                    <a:p>
                      <a:pPr algn="l"/>
                      <a:r>
                        <a:rPr lang="en-US" sz="1600" dirty="0">
                          <a:solidFill>
                            <a:srgbClr val="AB263D"/>
                          </a:solidFill>
                        </a:rPr>
                        <a:t>&lt;main&gt;</a:t>
                      </a:r>
                    </a:p>
                  </a:txBody>
                  <a:tcPr/>
                </a:tc>
                <a:tc>
                  <a:txBody>
                    <a:bodyPr/>
                    <a:lstStyle/>
                    <a:p>
                      <a:pPr algn="l"/>
                      <a:r>
                        <a:rPr lang="en-US" sz="1600" dirty="0">
                          <a:solidFill>
                            <a:srgbClr val="AB263D"/>
                          </a:solidFill>
                        </a:rPr>
                        <a:t>&lt;/main&gt;</a:t>
                      </a:r>
                    </a:p>
                  </a:txBody>
                  <a:tcPr/>
                </a:tc>
                <a:tc>
                  <a:txBody>
                    <a:bodyPr/>
                    <a:lstStyle/>
                    <a:p>
                      <a:pPr algn="l"/>
                      <a:r>
                        <a:rPr lang="en-US" sz="1600" dirty="0">
                          <a:solidFill>
                            <a:srgbClr val="AB263D"/>
                          </a:solidFill>
                        </a:rPr>
                        <a:t>Represents the dominant content of the &lt;body&gt; of a document. The main content area consists of content that is directly related to or expands upon the central topic of a document, or the central functionality of an application.</a:t>
                      </a:r>
                    </a:p>
                  </a:txBody>
                  <a:tcPr/>
                </a:tc>
                <a:extLst>
                  <a:ext uri="{0D108BD9-81ED-4DB2-BD59-A6C34878D82A}">
                    <a16:rowId xmlns:a16="http://schemas.microsoft.com/office/drawing/2014/main" val="2576526334"/>
                  </a:ext>
                </a:extLst>
              </a:tr>
              <a:tr h="370840">
                <a:tc>
                  <a:txBody>
                    <a:bodyPr/>
                    <a:lstStyle/>
                    <a:p>
                      <a:pPr algn="l"/>
                      <a:r>
                        <a:rPr lang="en-US" sz="1600" dirty="0">
                          <a:solidFill>
                            <a:srgbClr val="AB263D"/>
                          </a:solidFill>
                        </a:rPr>
                        <a:t>&lt;mark&gt;</a:t>
                      </a:r>
                    </a:p>
                  </a:txBody>
                  <a:tcPr/>
                </a:tc>
                <a:tc>
                  <a:txBody>
                    <a:bodyPr/>
                    <a:lstStyle/>
                    <a:p>
                      <a:pPr algn="l"/>
                      <a:r>
                        <a:rPr lang="en-US" sz="1600" dirty="0">
                          <a:solidFill>
                            <a:srgbClr val="AB263D"/>
                          </a:solidFill>
                        </a:rPr>
                        <a:t>&lt;/mark&gt;</a:t>
                      </a:r>
                    </a:p>
                  </a:txBody>
                  <a:tcPr/>
                </a:tc>
                <a:tc>
                  <a:txBody>
                    <a:bodyPr/>
                    <a:lstStyle/>
                    <a:p>
                      <a:pPr algn="l"/>
                      <a:r>
                        <a:rPr lang="en-US" sz="1600" dirty="0">
                          <a:solidFill>
                            <a:srgbClr val="AB263D"/>
                          </a:solidFill>
                        </a:rPr>
                        <a:t>Represents text which is marked or highlighted for reference or notation purposes, due to the marked passage's relevance or importance in the enclosing context.</a:t>
                      </a:r>
                    </a:p>
                  </a:txBody>
                  <a:tcPr/>
                </a:tc>
                <a:extLst>
                  <a:ext uri="{0D108BD9-81ED-4DB2-BD59-A6C34878D82A}">
                    <a16:rowId xmlns:a16="http://schemas.microsoft.com/office/drawing/2014/main" val="3107032378"/>
                  </a:ext>
                </a:extLst>
              </a:tr>
              <a:tr h="370840">
                <a:tc>
                  <a:txBody>
                    <a:bodyPr/>
                    <a:lstStyle/>
                    <a:p>
                      <a:pPr algn="l"/>
                      <a:r>
                        <a:rPr lang="en-US" sz="1600" dirty="0">
                          <a:solidFill>
                            <a:srgbClr val="AB263D"/>
                          </a:solidFill>
                        </a:rPr>
                        <a:t>&lt;nav&gt;</a:t>
                      </a:r>
                    </a:p>
                  </a:txBody>
                  <a:tcPr/>
                </a:tc>
                <a:tc>
                  <a:txBody>
                    <a:bodyPr/>
                    <a:lstStyle/>
                    <a:p>
                      <a:pPr algn="l"/>
                      <a:r>
                        <a:rPr lang="en-US" sz="1600" dirty="0">
                          <a:solidFill>
                            <a:srgbClr val="AB263D"/>
                          </a:solidFill>
                        </a:rPr>
                        <a:t>&lt;/nav&gt;</a:t>
                      </a:r>
                    </a:p>
                  </a:txBody>
                  <a:tcPr/>
                </a:tc>
                <a:tc>
                  <a:txBody>
                    <a:bodyPr/>
                    <a:lstStyle/>
                    <a:p>
                      <a:pPr algn="l"/>
                      <a:r>
                        <a:rPr lang="en-US" sz="1600" dirty="0">
                          <a:solidFill>
                            <a:srgbClr val="AB263D"/>
                          </a:solidFill>
                        </a:rPr>
                        <a:t>Represents a section of a page whose purpose is to provide navigation links, either within the current document or to other documents. Common examples of navigation sections are menus, tables of contents, and indexes.</a:t>
                      </a:r>
                    </a:p>
                  </a:txBody>
                  <a:tcPr/>
                </a:tc>
                <a:extLst>
                  <a:ext uri="{0D108BD9-81ED-4DB2-BD59-A6C34878D82A}">
                    <a16:rowId xmlns:a16="http://schemas.microsoft.com/office/drawing/2014/main" val="3570482134"/>
                  </a:ext>
                </a:extLst>
              </a:tr>
              <a:tr h="370840">
                <a:tc>
                  <a:txBody>
                    <a:bodyPr/>
                    <a:lstStyle/>
                    <a:p>
                      <a:pPr algn="l"/>
                      <a:r>
                        <a:rPr lang="en-US" sz="1600" dirty="0">
                          <a:solidFill>
                            <a:srgbClr val="AB263D"/>
                          </a:solidFill>
                        </a:rPr>
                        <a:t>&lt;section&gt;</a:t>
                      </a:r>
                    </a:p>
                  </a:txBody>
                  <a:tcPr/>
                </a:tc>
                <a:tc>
                  <a:txBody>
                    <a:bodyPr/>
                    <a:lstStyle/>
                    <a:p>
                      <a:pPr algn="l"/>
                      <a:r>
                        <a:rPr lang="en-US" sz="1600" dirty="0">
                          <a:solidFill>
                            <a:srgbClr val="AB263D"/>
                          </a:solidFill>
                        </a:rPr>
                        <a:t>&lt;/section&gt;</a:t>
                      </a:r>
                    </a:p>
                  </a:txBody>
                  <a:tcPr/>
                </a:tc>
                <a:tc>
                  <a:txBody>
                    <a:bodyPr/>
                    <a:lstStyle/>
                    <a:p>
                      <a:pPr algn="l"/>
                      <a:r>
                        <a:rPr lang="en-US" sz="1600" dirty="0">
                          <a:solidFill>
                            <a:srgbClr val="AB263D"/>
                          </a:solidFill>
                        </a:rPr>
                        <a:t>Represents a standalone section — which doesn't have a more specific semantic element to represent it — contained within an HTML document. Typically, but not always, sections have a heading.</a:t>
                      </a:r>
                    </a:p>
                  </a:txBody>
                  <a:tcPr/>
                </a:tc>
                <a:extLst>
                  <a:ext uri="{0D108BD9-81ED-4DB2-BD59-A6C34878D82A}">
                    <a16:rowId xmlns:a16="http://schemas.microsoft.com/office/drawing/2014/main" val="3320912152"/>
                  </a:ext>
                </a:extLst>
              </a:tr>
              <a:tr h="370840">
                <a:tc>
                  <a:txBody>
                    <a:bodyPr/>
                    <a:lstStyle/>
                    <a:p>
                      <a:pPr algn="l"/>
                      <a:r>
                        <a:rPr lang="en-US" sz="1600" dirty="0">
                          <a:solidFill>
                            <a:srgbClr val="AB263D"/>
                          </a:solidFill>
                        </a:rPr>
                        <a:t>&lt;summary&gt;</a:t>
                      </a:r>
                    </a:p>
                  </a:txBody>
                  <a:tcPr/>
                </a:tc>
                <a:tc>
                  <a:txBody>
                    <a:bodyPr/>
                    <a:lstStyle/>
                    <a:p>
                      <a:pPr algn="l"/>
                      <a:r>
                        <a:rPr lang="en-US" sz="1600" dirty="0">
                          <a:solidFill>
                            <a:srgbClr val="AB263D"/>
                          </a:solidFill>
                        </a:rPr>
                        <a:t>&lt;/summary&gt;</a:t>
                      </a:r>
                    </a:p>
                  </a:txBody>
                  <a:tcPr/>
                </a:tc>
                <a:tc>
                  <a:txBody>
                    <a:bodyPr/>
                    <a:lstStyle/>
                    <a:p>
                      <a:pPr algn="l"/>
                      <a:r>
                        <a:rPr lang="en-US" sz="1600" dirty="0">
                          <a:solidFill>
                            <a:srgbClr val="AB263D"/>
                          </a:solidFill>
                        </a:rPr>
                        <a:t>Specifies a summary, caption, or legend for a &lt;details&gt; element's disclosure box. Clicking the &lt;summary&gt; element toggles the state of the parent &lt;details&gt; element open and closed.</a:t>
                      </a:r>
                    </a:p>
                  </a:txBody>
                  <a:tcPr/>
                </a:tc>
                <a:extLst>
                  <a:ext uri="{0D108BD9-81ED-4DB2-BD59-A6C34878D82A}">
                    <a16:rowId xmlns:a16="http://schemas.microsoft.com/office/drawing/2014/main" val="1461525627"/>
                  </a:ext>
                </a:extLst>
              </a:tr>
              <a:tr h="370840">
                <a:tc>
                  <a:txBody>
                    <a:bodyPr/>
                    <a:lstStyle/>
                    <a:p>
                      <a:r>
                        <a:rPr lang="en-US" sz="1600" dirty="0">
                          <a:solidFill>
                            <a:srgbClr val="AB263D"/>
                          </a:solidFill>
                        </a:rPr>
                        <a:t>&lt;time&gt;</a:t>
                      </a:r>
                    </a:p>
                  </a:txBody>
                  <a:tcPr/>
                </a:tc>
                <a:tc>
                  <a:txBody>
                    <a:bodyPr/>
                    <a:lstStyle/>
                    <a:p>
                      <a:r>
                        <a:rPr lang="en-US" sz="1600" dirty="0">
                          <a:solidFill>
                            <a:srgbClr val="AB263D"/>
                          </a:solidFill>
                        </a:rPr>
                        <a:t>&lt;/time&gt;</a:t>
                      </a:r>
                    </a:p>
                  </a:txBody>
                  <a:tcPr/>
                </a:tc>
                <a:tc>
                  <a:txBody>
                    <a:bodyPr/>
                    <a:lstStyle/>
                    <a:p>
                      <a:r>
                        <a:rPr lang="en-US" sz="1600" b="0" i="0" u="none" strike="noStrike" kern="1200" dirty="0">
                          <a:solidFill>
                            <a:srgbClr val="AB263D"/>
                          </a:solidFill>
                          <a:effectLst/>
                          <a:latin typeface="+mn-lt"/>
                          <a:ea typeface="+mn-ea"/>
                          <a:cs typeface="+mn-cs"/>
                        </a:rPr>
                        <a:t>represents a specific period in time. It may include the </a:t>
                      </a:r>
                      <a:r>
                        <a:rPr lang="en-US" sz="1600" dirty="0">
                          <a:solidFill>
                            <a:srgbClr val="AB263D"/>
                          </a:solidFill>
                        </a:rPr>
                        <a:t>datetime</a:t>
                      </a:r>
                      <a:r>
                        <a:rPr lang="en-US" sz="1600" b="0" i="0" u="none" strike="noStrike" kern="1200" dirty="0">
                          <a:solidFill>
                            <a:srgbClr val="AB263D"/>
                          </a:solidFill>
                          <a:effectLst/>
                          <a:latin typeface="+mn-lt"/>
                          <a:ea typeface="+mn-ea"/>
                          <a:cs typeface="+mn-cs"/>
                        </a:rPr>
                        <a:t> attribute to translate dates into machine-readable format, allowing for better search engine results or custom features such as reminders. </a:t>
                      </a:r>
                      <a:endParaRPr lang="en-US" sz="1600" dirty="0">
                        <a:solidFill>
                          <a:srgbClr val="AB263D"/>
                        </a:solidFill>
                      </a:endParaRPr>
                    </a:p>
                  </a:txBody>
                  <a:tcPr/>
                </a:tc>
                <a:extLst>
                  <a:ext uri="{0D108BD9-81ED-4DB2-BD59-A6C34878D82A}">
                    <a16:rowId xmlns:a16="http://schemas.microsoft.com/office/drawing/2014/main" val="2596031512"/>
                  </a:ext>
                </a:extLst>
              </a:tr>
            </a:tbl>
          </a:graphicData>
        </a:graphic>
      </p:graphicFrame>
    </p:spTree>
    <p:extLst>
      <p:ext uri="{BB962C8B-B14F-4D97-AF65-F5344CB8AC3E}">
        <p14:creationId xmlns:p14="http://schemas.microsoft.com/office/powerpoint/2010/main" val="30046960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36</a:t>
            </a:fld>
            <a:endParaRPr lang="en-US" dirty="0"/>
          </a:p>
        </p:txBody>
      </p:sp>
      <p:sp>
        <p:nvSpPr>
          <p:cNvPr id="4" name="Title 3"/>
          <p:cNvSpPr>
            <a:spLocks noGrp="1"/>
          </p:cNvSpPr>
          <p:nvPr>
            <p:ph type="title"/>
          </p:nvPr>
        </p:nvSpPr>
        <p:spPr>
          <a:xfrm>
            <a:off x="302605" y="418354"/>
            <a:ext cx="108352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Common HTML Elements: Empty (Non-Container)</a:t>
            </a:r>
          </a:p>
        </p:txBody>
      </p:sp>
      <p:graphicFrame>
        <p:nvGraphicFramePr>
          <p:cNvPr id="2" name="Table 1">
            <a:extLst>
              <a:ext uri="{FF2B5EF4-FFF2-40B4-BE49-F238E27FC236}">
                <a16:creationId xmlns:a16="http://schemas.microsoft.com/office/drawing/2014/main" id="{AFFBDC4C-B3AF-814E-A0E9-01F8D0B57563}"/>
              </a:ext>
            </a:extLst>
          </p:cNvPr>
          <p:cNvGraphicFramePr>
            <a:graphicFrameLocks noGrp="1"/>
          </p:cNvGraphicFramePr>
          <p:nvPr>
            <p:extLst>
              <p:ext uri="{D42A27DB-BD31-4B8C-83A1-F6EECF244321}">
                <p14:modId xmlns:p14="http://schemas.microsoft.com/office/powerpoint/2010/main" val="32262747"/>
              </p:ext>
            </p:extLst>
          </p:nvPr>
        </p:nvGraphicFramePr>
        <p:xfrm>
          <a:off x="502276" y="1083005"/>
          <a:ext cx="11169073" cy="4937760"/>
        </p:xfrm>
        <a:graphic>
          <a:graphicData uri="http://schemas.openxmlformats.org/drawingml/2006/table">
            <a:tbl>
              <a:tblPr firstRow="1" bandRow="1">
                <a:tableStyleId>{5C22544A-7EE6-4342-B048-85BDC9FD1C3A}</a:tableStyleId>
              </a:tblPr>
              <a:tblGrid>
                <a:gridCol w="2874344">
                  <a:extLst>
                    <a:ext uri="{9D8B030D-6E8A-4147-A177-3AD203B41FA5}">
                      <a16:colId xmlns:a16="http://schemas.microsoft.com/office/drawing/2014/main" val="707618319"/>
                    </a:ext>
                  </a:extLst>
                </a:gridCol>
                <a:gridCol w="8294729">
                  <a:extLst>
                    <a:ext uri="{9D8B030D-6E8A-4147-A177-3AD203B41FA5}">
                      <a16:colId xmlns:a16="http://schemas.microsoft.com/office/drawing/2014/main" val="2307967855"/>
                    </a:ext>
                  </a:extLst>
                </a:gridCol>
              </a:tblGrid>
              <a:tr h="256397">
                <a:tc>
                  <a:txBody>
                    <a:bodyPr/>
                    <a:lstStyle/>
                    <a:p>
                      <a:pPr algn="ctr"/>
                      <a:r>
                        <a:rPr lang="en-US" dirty="0"/>
                        <a:t>Opening Tag</a:t>
                      </a:r>
                    </a:p>
                  </a:txBody>
                  <a:tcPr>
                    <a:solidFill>
                      <a:srgbClr val="AB263D"/>
                    </a:solidFill>
                  </a:tcPr>
                </a:tc>
                <a:tc>
                  <a:txBody>
                    <a:bodyPr/>
                    <a:lstStyle/>
                    <a:p>
                      <a:pPr algn="ctr"/>
                      <a:r>
                        <a:rPr lang="en-US" dirty="0"/>
                        <a:t>Description</a:t>
                      </a:r>
                    </a:p>
                  </a:txBody>
                  <a:tcPr>
                    <a:solidFill>
                      <a:srgbClr val="AB263D"/>
                    </a:solidFill>
                  </a:tcPr>
                </a:tc>
                <a:extLst>
                  <a:ext uri="{0D108BD9-81ED-4DB2-BD59-A6C34878D82A}">
                    <a16:rowId xmlns:a16="http://schemas.microsoft.com/office/drawing/2014/main" val="2836300074"/>
                  </a:ext>
                </a:extLst>
              </a:tr>
              <a:tr h="179888">
                <a:tc>
                  <a:txBody>
                    <a:bodyPr/>
                    <a:lstStyle/>
                    <a:p>
                      <a:pPr algn="l"/>
                      <a:r>
                        <a:rPr lang="en-US" sz="1600" dirty="0">
                          <a:solidFill>
                            <a:srgbClr val="AB263D"/>
                          </a:solidFill>
                        </a:rPr>
                        <a:t>&lt;</a:t>
                      </a:r>
                      <a:r>
                        <a:rPr lang="en-US" sz="1600" dirty="0" err="1">
                          <a:solidFill>
                            <a:srgbClr val="AB263D"/>
                          </a:solidFill>
                        </a:rPr>
                        <a:t>br</a:t>
                      </a:r>
                      <a:r>
                        <a:rPr lang="en-US" sz="1600" dirty="0">
                          <a:solidFill>
                            <a:srgbClr val="AB263D"/>
                          </a:solidFill>
                        </a:rPr>
                        <a:t>&gt;</a:t>
                      </a:r>
                    </a:p>
                  </a:txBody>
                  <a:tcPr/>
                </a:tc>
                <a:tc>
                  <a:txBody>
                    <a:bodyPr/>
                    <a:lstStyle/>
                    <a:p>
                      <a:pPr algn="l"/>
                      <a:r>
                        <a:rPr lang="en-US" sz="1600" dirty="0">
                          <a:solidFill>
                            <a:srgbClr val="AB263D"/>
                          </a:solidFill>
                        </a:rPr>
                        <a:t>Inserts a line break</a:t>
                      </a:r>
                    </a:p>
                  </a:txBody>
                  <a:tcPr/>
                </a:tc>
                <a:extLst>
                  <a:ext uri="{0D108BD9-81ED-4DB2-BD59-A6C34878D82A}">
                    <a16:rowId xmlns:a16="http://schemas.microsoft.com/office/drawing/2014/main" val="2576526334"/>
                  </a:ext>
                </a:extLst>
              </a:tr>
              <a:tr h="166150">
                <a:tc>
                  <a:txBody>
                    <a:bodyPr/>
                    <a:lstStyle/>
                    <a:p>
                      <a:pPr algn="l"/>
                      <a:r>
                        <a:rPr lang="en-US" sz="1600" dirty="0">
                          <a:solidFill>
                            <a:srgbClr val="AB263D"/>
                          </a:solidFill>
                        </a:rPr>
                        <a:t>&lt;embed&gt;</a:t>
                      </a:r>
                    </a:p>
                  </a:txBody>
                  <a:tcPr/>
                </a:tc>
                <a:tc>
                  <a:txBody>
                    <a:bodyPr/>
                    <a:lstStyle/>
                    <a:p>
                      <a:pPr algn="l"/>
                      <a:r>
                        <a:rPr lang="en-US" sz="1600" b="0" i="0" u="none" strike="noStrike" kern="1200" dirty="0">
                          <a:solidFill>
                            <a:srgbClr val="AB263D"/>
                          </a:solidFill>
                          <a:effectLst/>
                          <a:latin typeface="+mn-lt"/>
                          <a:ea typeface="+mn-ea"/>
                          <a:cs typeface="+mn-cs"/>
                        </a:rPr>
                        <a:t>Embeds external content at the specified point in the document. This content is provided by an external application or other source of interactive content such as a browser plug-in.</a:t>
                      </a:r>
                      <a:endParaRPr lang="en-US" sz="1600" dirty="0">
                        <a:solidFill>
                          <a:srgbClr val="AB263D"/>
                        </a:solidFill>
                      </a:endParaRPr>
                    </a:p>
                  </a:txBody>
                  <a:tcPr/>
                </a:tc>
                <a:extLst>
                  <a:ext uri="{0D108BD9-81ED-4DB2-BD59-A6C34878D82A}">
                    <a16:rowId xmlns:a16="http://schemas.microsoft.com/office/drawing/2014/main" val="396138478"/>
                  </a:ext>
                </a:extLst>
              </a:tr>
              <a:tr h="0">
                <a:tc>
                  <a:txBody>
                    <a:bodyPr/>
                    <a:lstStyle/>
                    <a:p>
                      <a:pPr algn="l"/>
                      <a:r>
                        <a:rPr lang="en-US" sz="1600" dirty="0">
                          <a:solidFill>
                            <a:srgbClr val="AB263D"/>
                          </a:solidFill>
                        </a:rPr>
                        <a:t>&lt;</a:t>
                      </a:r>
                      <a:r>
                        <a:rPr lang="en-US" sz="1600" dirty="0" err="1">
                          <a:solidFill>
                            <a:srgbClr val="AB263D"/>
                          </a:solidFill>
                        </a:rPr>
                        <a:t>hr</a:t>
                      </a:r>
                      <a:r>
                        <a:rPr lang="en-US" sz="1600" dirty="0">
                          <a:solidFill>
                            <a:srgbClr val="AB263D"/>
                          </a:solidFill>
                        </a:rPr>
                        <a:t>&gt;</a:t>
                      </a:r>
                    </a:p>
                  </a:txBody>
                  <a:tcPr/>
                </a:tc>
                <a:tc>
                  <a:txBody>
                    <a:bodyPr/>
                    <a:lstStyle/>
                    <a:p>
                      <a:pPr algn="l"/>
                      <a:r>
                        <a:rPr lang="en-US" sz="1600" dirty="0">
                          <a:solidFill>
                            <a:srgbClr val="AB263D"/>
                          </a:solidFill>
                        </a:rPr>
                        <a:t>Inserts a horizontal rule (line)</a:t>
                      </a:r>
                    </a:p>
                  </a:txBody>
                  <a:tcPr/>
                </a:tc>
                <a:extLst>
                  <a:ext uri="{0D108BD9-81ED-4DB2-BD59-A6C34878D82A}">
                    <a16:rowId xmlns:a16="http://schemas.microsoft.com/office/drawing/2014/main" val="3107032378"/>
                  </a:ext>
                </a:extLst>
              </a:tr>
              <a:tr h="229686">
                <a:tc>
                  <a:txBody>
                    <a:bodyPr/>
                    <a:lstStyle/>
                    <a:p>
                      <a:pPr algn="l"/>
                      <a:r>
                        <a:rPr lang="en-US" sz="1600" b="0" i="0" u="none" strike="noStrike" kern="1200" dirty="0">
                          <a:solidFill>
                            <a:srgbClr val="AB263D"/>
                          </a:solidFill>
                          <a:effectLst/>
                          <a:latin typeface="+mn-lt"/>
                          <a:ea typeface="+mn-ea"/>
                          <a:cs typeface="+mn-cs"/>
                        </a:rPr>
                        <a:t>&lt;</a:t>
                      </a:r>
                      <a:r>
                        <a:rPr lang="en-US" sz="1600" b="0" i="0" u="none" strike="noStrike" kern="1200" dirty="0" err="1">
                          <a:solidFill>
                            <a:srgbClr val="AB263D"/>
                          </a:solidFill>
                          <a:effectLst/>
                          <a:latin typeface="+mn-lt"/>
                          <a:ea typeface="+mn-ea"/>
                          <a:cs typeface="+mn-cs"/>
                        </a:rPr>
                        <a:t>img</a:t>
                      </a:r>
                      <a:r>
                        <a:rPr lang="en-US" sz="1600" b="0" i="0" u="none" strike="noStrike" kern="1200" dirty="0">
                          <a:solidFill>
                            <a:srgbClr val="AB263D"/>
                          </a:solidFill>
                          <a:effectLst/>
                          <a:latin typeface="+mn-lt"/>
                          <a:ea typeface="+mn-ea"/>
                          <a:cs typeface="+mn-cs"/>
                        </a:rPr>
                        <a:t>&gt;</a:t>
                      </a:r>
                      <a:endParaRPr lang="en-US" sz="1600" dirty="0">
                        <a:solidFill>
                          <a:srgbClr val="AB263D"/>
                        </a:solidFill>
                      </a:endParaRPr>
                    </a:p>
                  </a:txBody>
                  <a:tcPr/>
                </a:tc>
                <a:tc>
                  <a:txBody>
                    <a:bodyPr/>
                    <a:lstStyle/>
                    <a:p>
                      <a:pPr algn="l"/>
                      <a:r>
                        <a:rPr lang="en-US" sz="1600" b="0" i="0" u="none" strike="noStrike" kern="1200" dirty="0">
                          <a:solidFill>
                            <a:srgbClr val="AB263D"/>
                          </a:solidFill>
                          <a:effectLst/>
                          <a:latin typeface="+mn-lt"/>
                          <a:ea typeface="+mn-ea"/>
                          <a:cs typeface="+mn-cs"/>
                        </a:rPr>
                        <a:t>Inserts an image into a web page.</a:t>
                      </a:r>
                      <a:endParaRPr lang="en-US" sz="1600" dirty="0">
                        <a:solidFill>
                          <a:srgbClr val="AB263D"/>
                        </a:solidFill>
                      </a:endParaRPr>
                    </a:p>
                  </a:txBody>
                  <a:tcPr/>
                </a:tc>
                <a:extLst>
                  <a:ext uri="{0D108BD9-81ED-4DB2-BD59-A6C34878D82A}">
                    <a16:rowId xmlns:a16="http://schemas.microsoft.com/office/drawing/2014/main" val="3570482134"/>
                  </a:ext>
                </a:extLst>
              </a:tr>
              <a:tr h="198874">
                <a:tc>
                  <a:txBody>
                    <a:bodyPr/>
                    <a:lstStyle/>
                    <a:p>
                      <a:pPr algn="l"/>
                      <a:r>
                        <a:rPr lang="en-US" sz="1600" b="0" i="0" u="none" strike="noStrike" kern="1200" dirty="0">
                          <a:solidFill>
                            <a:srgbClr val="AB263D"/>
                          </a:solidFill>
                          <a:effectLst/>
                          <a:latin typeface="+mn-lt"/>
                          <a:ea typeface="+mn-ea"/>
                          <a:cs typeface="+mn-cs"/>
                        </a:rPr>
                        <a:t>&lt;input&gt;</a:t>
                      </a:r>
                      <a:endParaRPr lang="en-US" sz="1600" dirty="0">
                        <a:solidFill>
                          <a:srgbClr val="AB263D"/>
                        </a:solidFill>
                      </a:endParaRPr>
                    </a:p>
                  </a:txBody>
                  <a:tcPr/>
                </a:tc>
                <a:tc>
                  <a:txBody>
                    <a:bodyPr/>
                    <a:lstStyle/>
                    <a:p>
                      <a:pPr algn="l"/>
                      <a:r>
                        <a:rPr lang="en-US" sz="1600" b="0" i="0" u="none" strike="noStrike" kern="1200" dirty="0">
                          <a:solidFill>
                            <a:srgbClr val="AB263D"/>
                          </a:solidFill>
                          <a:effectLst/>
                          <a:latin typeface="+mn-lt"/>
                          <a:ea typeface="+mn-ea"/>
                          <a:cs typeface="+mn-cs"/>
                        </a:rPr>
                        <a:t>Is used to create interactive controls for web-based forms in order to accept data from the user</a:t>
                      </a:r>
                      <a:endParaRPr lang="en-US" sz="1600" dirty="0">
                        <a:solidFill>
                          <a:srgbClr val="AB263D"/>
                        </a:solidFill>
                      </a:endParaRPr>
                    </a:p>
                  </a:txBody>
                  <a:tcPr/>
                </a:tc>
                <a:extLst>
                  <a:ext uri="{0D108BD9-81ED-4DB2-BD59-A6C34878D82A}">
                    <a16:rowId xmlns:a16="http://schemas.microsoft.com/office/drawing/2014/main" val="4189950073"/>
                  </a:ext>
                </a:extLst>
              </a:tr>
              <a:tr h="0">
                <a:tc>
                  <a:txBody>
                    <a:bodyPr/>
                    <a:lstStyle/>
                    <a:p>
                      <a:pPr algn="l"/>
                      <a:r>
                        <a:rPr lang="en-US" sz="1600" dirty="0">
                          <a:solidFill>
                            <a:srgbClr val="AB263D"/>
                          </a:solidFill>
                        </a:rPr>
                        <a:t>&lt;link&gt;</a:t>
                      </a:r>
                    </a:p>
                  </a:txBody>
                  <a:tcPr/>
                </a:tc>
                <a:tc>
                  <a:txBody>
                    <a:bodyPr/>
                    <a:lstStyle/>
                    <a:p>
                      <a:pPr algn="l"/>
                      <a:r>
                        <a:rPr lang="en-US" sz="1600" b="0" i="0" u="none" strike="noStrike" kern="1200" dirty="0">
                          <a:solidFill>
                            <a:srgbClr val="AB263D"/>
                          </a:solidFill>
                          <a:effectLst/>
                          <a:latin typeface="+mn-lt"/>
                          <a:ea typeface="+mn-ea"/>
                          <a:cs typeface="+mn-cs"/>
                        </a:rPr>
                        <a:t>Specifies relationships between the current document and an external resource. This element is most commonly used to link to </a:t>
                      </a:r>
                      <a:r>
                        <a:rPr lang="en-US" sz="1600" b="0" i="0" u="none" strike="noStrike" kern="1200" dirty="0">
                          <a:solidFill>
                            <a:srgbClr val="AB263D"/>
                          </a:solidFill>
                          <a:effectLst/>
                          <a:latin typeface="+mn-lt"/>
                          <a:ea typeface="+mn-ea"/>
                          <a:cs typeface="+mn-cs"/>
                          <a:hlinkClick r:id="rId3" tooltip="stylesheets: CSS (Cascading Style Sheets) is a declarative language that controls how webpages look in the browser.">
                            <a:extLst>
                              <a:ext uri="{A12FA001-AC4F-418D-AE19-62706E023703}">
                                <ahyp:hlinkClr xmlns:ahyp="http://schemas.microsoft.com/office/drawing/2018/hyperlinkcolor" val="tx"/>
                              </a:ext>
                            </a:extLst>
                          </a:hlinkClick>
                        </a:rPr>
                        <a:t>stylesheets</a:t>
                      </a:r>
                      <a:endParaRPr lang="en-US" sz="1600" dirty="0">
                        <a:solidFill>
                          <a:srgbClr val="AB263D"/>
                        </a:solidFill>
                      </a:endParaRPr>
                    </a:p>
                  </a:txBody>
                  <a:tcPr/>
                </a:tc>
                <a:extLst>
                  <a:ext uri="{0D108BD9-81ED-4DB2-BD59-A6C34878D82A}">
                    <a16:rowId xmlns:a16="http://schemas.microsoft.com/office/drawing/2014/main" val="1401106097"/>
                  </a:ext>
                </a:extLst>
              </a:tr>
              <a:tr h="141251">
                <a:tc>
                  <a:txBody>
                    <a:bodyPr/>
                    <a:lstStyle/>
                    <a:p>
                      <a:pPr algn="l"/>
                      <a:r>
                        <a:rPr lang="en-US" sz="1600" dirty="0">
                          <a:solidFill>
                            <a:srgbClr val="AB263D"/>
                          </a:solidFill>
                        </a:rPr>
                        <a:t>&lt;meta&gt;</a:t>
                      </a:r>
                    </a:p>
                  </a:txBody>
                  <a:tcPr/>
                </a:tc>
                <a:tc>
                  <a:txBody>
                    <a:bodyPr/>
                    <a:lstStyle/>
                    <a:p>
                      <a:pPr algn="l"/>
                      <a:r>
                        <a:rPr lang="en-US" sz="1600" b="0" i="0" u="none" strike="noStrike" kern="1200" dirty="0">
                          <a:solidFill>
                            <a:srgbClr val="AB263D"/>
                          </a:solidFill>
                          <a:effectLst/>
                          <a:latin typeface="+mn-lt"/>
                          <a:ea typeface="+mn-ea"/>
                          <a:cs typeface="+mn-cs"/>
                        </a:rPr>
                        <a:t>Represents </a:t>
                      </a:r>
                      <a:r>
                        <a:rPr lang="en-US" sz="1600" b="0" i="0" u="none" strike="noStrike" kern="1200" dirty="0">
                          <a:solidFill>
                            <a:srgbClr val="AB263D"/>
                          </a:solidFill>
                          <a:effectLst/>
                          <a:latin typeface="+mn-lt"/>
                          <a:ea typeface="+mn-ea"/>
                          <a:cs typeface="+mn-cs"/>
                          <a:hlinkClick r:id="rId4" tooltip="metadata: Metadata is — in its very simplest definition — data that describes data. For example, an HTML document is data, but HTML can also contain metadata in its &lt;head&gt; element that describes the document — for example who wrote it, and its summary.">
                            <a:extLst>
                              <a:ext uri="{A12FA001-AC4F-418D-AE19-62706E023703}">
                                <ahyp:hlinkClr xmlns:ahyp="http://schemas.microsoft.com/office/drawing/2018/hyperlinkcolor" val="tx"/>
                              </a:ext>
                            </a:extLst>
                          </a:hlinkClick>
                        </a:rPr>
                        <a:t>metadata</a:t>
                      </a:r>
                      <a:r>
                        <a:rPr lang="en-US" sz="1600" b="0" i="0" u="none" strike="noStrike" kern="1200" dirty="0">
                          <a:solidFill>
                            <a:srgbClr val="AB263D"/>
                          </a:solidFill>
                          <a:effectLst/>
                          <a:latin typeface="+mn-lt"/>
                          <a:ea typeface="+mn-ea"/>
                          <a:cs typeface="+mn-cs"/>
                        </a:rPr>
                        <a:t> that cannot be represented by other HTML meta-related elements</a:t>
                      </a:r>
                      <a:endParaRPr lang="en-US" sz="1600" dirty="0">
                        <a:solidFill>
                          <a:srgbClr val="AB263D"/>
                        </a:solidFill>
                      </a:endParaRPr>
                    </a:p>
                  </a:txBody>
                  <a:tcPr/>
                </a:tc>
                <a:extLst>
                  <a:ext uri="{0D108BD9-81ED-4DB2-BD59-A6C34878D82A}">
                    <a16:rowId xmlns:a16="http://schemas.microsoft.com/office/drawing/2014/main" val="907636253"/>
                  </a:ext>
                </a:extLst>
              </a:tr>
              <a:tr h="0">
                <a:tc>
                  <a:txBody>
                    <a:bodyPr/>
                    <a:lstStyle/>
                    <a:p>
                      <a:pPr algn="l"/>
                      <a:r>
                        <a:rPr lang="en-US" sz="1600" dirty="0">
                          <a:solidFill>
                            <a:srgbClr val="AB263D"/>
                          </a:solidFill>
                        </a:rPr>
                        <a:t>&lt;source&gt;</a:t>
                      </a:r>
                    </a:p>
                  </a:txBody>
                  <a:tcPr/>
                </a:tc>
                <a:tc>
                  <a:txBody>
                    <a:bodyPr/>
                    <a:lstStyle/>
                    <a:p>
                      <a:pPr algn="l"/>
                      <a:r>
                        <a:rPr lang="en-US" sz="1600" b="0" i="0" u="none" strike="noStrike" kern="1200" dirty="0">
                          <a:solidFill>
                            <a:srgbClr val="AB263D"/>
                          </a:solidFill>
                          <a:effectLst/>
                          <a:latin typeface="+mn-lt"/>
                          <a:ea typeface="+mn-ea"/>
                          <a:cs typeface="+mn-cs"/>
                        </a:rPr>
                        <a:t>Specifies multiple media resources for the </a:t>
                      </a:r>
                      <a:r>
                        <a:rPr lang="en-US" sz="1600" b="0" i="0" u="none" strike="noStrike" kern="1200" dirty="0">
                          <a:solidFill>
                            <a:srgbClr val="AB263D"/>
                          </a:solidFill>
                          <a:effectLst/>
                          <a:latin typeface="+mn-lt"/>
                          <a:ea typeface="+mn-ea"/>
                          <a:cs typeface="+mn-cs"/>
                          <a:hlinkClick r:id="rId5" tooltip="The HTML &lt;picture&gt; element contains zero or more &lt;source&gt; elements and one &lt;img&gt; element to provide versions of an image for different display/device scenarios.">
                            <a:extLst>
                              <a:ext uri="{A12FA001-AC4F-418D-AE19-62706E023703}">
                                <ahyp:hlinkClr xmlns:ahyp="http://schemas.microsoft.com/office/drawing/2018/hyperlinkcolor" val="tx"/>
                              </a:ext>
                            </a:extLst>
                          </a:hlinkClick>
                        </a:rPr>
                        <a:t>&lt;picture&gt;</a:t>
                      </a:r>
                      <a:r>
                        <a:rPr lang="en-US" sz="1600" b="0" i="0" u="none" strike="noStrike" kern="1200" dirty="0">
                          <a:solidFill>
                            <a:srgbClr val="AB263D"/>
                          </a:solidFill>
                          <a:effectLst/>
                          <a:latin typeface="+mn-lt"/>
                          <a:ea typeface="+mn-ea"/>
                          <a:cs typeface="+mn-cs"/>
                        </a:rPr>
                        <a:t>, the </a:t>
                      </a:r>
                      <a:r>
                        <a:rPr lang="en-US" sz="1600" b="0" i="0" u="none" strike="noStrike" kern="1200" dirty="0">
                          <a:solidFill>
                            <a:srgbClr val="AB263D"/>
                          </a:solidFill>
                          <a:effectLst/>
                          <a:latin typeface="+mn-lt"/>
                          <a:ea typeface="+mn-ea"/>
                          <a:cs typeface="+mn-cs"/>
                          <a:hlinkClick r:id="rId6" tooltip="The HTML &lt;audio&gt; element is used to embed sound content in documents. It may contain one or more audio sources, represented using the src attribute or the &lt;source&gt; element: the browser will choose the most suitable one. It can also be the destination for streamed media, using a MediaStream.">
                            <a:extLst>
                              <a:ext uri="{A12FA001-AC4F-418D-AE19-62706E023703}">
                                <ahyp:hlinkClr xmlns:ahyp="http://schemas.microsoft.com/office/drawing/2018/hyperlinkcolor" val="tx"/>
                              </a:ext>
                            </a:extLst>
                          </a:hlinkClick>
                        </a:rPr>
                        <a:t>&lt;audio&gt;</a:t>
                      </a:r>
                      <a:r>
                        <a:rPr lang="en-US" sz="1600" b="0" i="0" u="none" strike="noStrike" kern="1200" dirty="0">
                          <a:solidFill>
                            <a:srgbClr val="AB263D"/>
                          </a:solidFill>
                          <a:effectLst/>
                          <a:latin typeface="+mn-lt"/>
                          <a:ea typeface="+mn-ea"/>
                          <a:cs typeface="+mn-cs"/>
                        </a:rPr>
                        <a:t> element, or the </a:t>
                      </a:r>
                      <a:r>
                        <a:rPr lang="en-US" sz="1600" b="0" i="0" u="none" strike="noStrike" kern="1200" dirty="0">
                          <a:solidFill>
                            <a:srgbClr val="AB263D"/>
                          </a:solidFill>
                          <a:effectLst/>
                          <a:latin typeface="+mn-lt"/>
                          <a:ea typeface="+mn-ea"/>
                          <a:cs typeface="+mn-cs"/>
                          <a:hlinkClick r:id="rId7" tooltip="The HTML Video element (&lt;video&gt;) embeds a media player which supports video playback into the document. You can use &lt;video&gt; for audio content as well, but the &lt;audio&gt; element may provide a more appropriate user experience.">
                            <a:extLst>
                              <a:ext uri="{A12FA001-AC4F-418D-AE19-62706E023703}">
                                <ahyp:hlinkClr xmlns:ahyp="http://schemas.microsoft.com/office/drawing/2018/hyperlinkcolor" val="tx"/>
                              </a:ext>
                            </a:extLst>
                          </a:hlinkClick>
                        </a:rPr>
                        <a:t>&lt;video&gt;</a:t>
                      </a:r>
                      <a:r>
                        <a:rPr lang="en-US" sz="1600" b="0" i="0" u="none" strike="noStrike" kern="1200" dirty="0">
                          <a:solidFill>
                            <a:srgbClr val="AB263D"/>
                          </a:solidFill>
                          <a:effectLst/>
                          <a:latin typeface="+mn-lt"/>
                          <a:ea typeface="+mn-ea"/>
                          <a:cs typeface="+mn-cs"/>
                        </a:rPr>
                        <a:t> element.</a:t>
                      </a:r>
                      <a:endParaRPr lang="en-US" sz="1600" dirty="0">
                        <a:solidFill>
                          <a:srgbClr val="AB263D"/>
                        </a:solidFill>
                      </a:endParaRPr>
                    </a:p>
                  </a:txBody>
                  <a:tcPr/>
                </a:tc>
                <a:extLst>
                  <a:ext uri="{0D108BD9-81ED-4DB2-BD59-A6C34878D82A}">
                    <a16:rowId xmlns:a16="http://schemas.microsoft.com/office/drawing/2014/main" val="2368481548"/>
                  </a:ext>
                </a:extLst>
              </a:tr>
              <a:tr h="141251">
                <a:tc>
                  <a:txBody>
                    <a:bodyPr/>
                    <a:lstStyle/>
                    <a:p>
                      <a:pPr algn="l"/>
                      <a:r>
                        <a:rPr lang="en-US" sz="1600" dirty="0">
                          <a:solidFill>
                            <a:srgbClr val="AB263D"/>
                          </a:solidFill>
                        </a:rPr>
                        <a:t>&lt;track&gt;</a:t>
                      </a:r>
                    </a:p>
                  </a:txBody>
                  <a:tcPr/>
                </a:tc>
                <a:tc>
                  <a:txBody>
                    <a:bodyPr/>
                    <a:lstStyle/>
                    <a:p>
                      <a:pPr algn="l"/>
                      <a:r>
                        <a:rPr lang="en-US" sz="1600" b="0" i="0" u="none" strike="noStrike" kern="1200" dirty="0">
                          <a:solidFill>
                            <a:srgbClr val="AB263D"/>
                          </a:solidFill>
                          <a:effectLst/>
                          <a:latin typeface="+mn-lt"/>
                          <a:ea typeface="+mn-ea"/>
                          <a:cs typeface="+mn-cs"/>
                        </a:rPr>
                        <a:t>Is used as a child of the media elements </a:t>
                      </a:r>
                      <a:r>
                        <a:rPr lang="en-US" sz="1600" b="0" i="0" u="none" strike="noStrike" kern="1200" dirty="0">
                          <a:solidFill>
                            <a:srgbClr val="AB263D"/>
                          </a:solidFill>
                          <a:effectLst/>
                          <a:latin typeface="+mn-lt"/>
                          <a:ea typeface="+mn-ea"/>
                          <a:cs typeface="+mn-cs"/>
                          <a:hlinkClick r:id="rId6" tooltip="The HTML &lt;audio&gt; element is used to embed sound content in documents. It may contain one or more audio sources, represented using the src attribute or the &lt;source&gt; element: the browser will choose the most suitable one. It can also be the destination for streamed media, using a MediaStream.">
                            <a:extLst>
                              <a:ext uri="{A12FA001-AC4F-418D-AE19-62706E023703}">
                                <ahyp:hlinkClr xmlns:ahyp="http://schemas.microsoft.com/office/drawing/2018/hyperlinkcolor" val="tx"/>
                              </a:ext>
                            </a:extLst>
                          </a:hlinkClick>
                        </a:rPr>
                        <a:t>&lt;audio&gt;</a:t>
                      </a:r>
                      <a:r>
                        <a:rPr lang="en-US" sz="1600" b="0" i="0" u="none" strike="noStrike" kern="1200" dirty="0">
                          <a:solidFill>
                            <a:srgbClr val="AB263D"/>
                          </a:solidFill>
                          <a:effectLst/>
                          <a:latin typeface="+mn-lt"/>
                          <a:ea typeface="+mn-ea"/>
                          <a:cs typeface="+mn-cs"/>
                        </a:rPr>
                        <a:t> and </a:t>
                      </a:r>
                      <a:r>
                        <a:rPr lang="en-US" sz="1600" b="0" i="0" u="none" strike="noStrike" kern="1200" dirty="0">
                          <a:solidFill>
                            <a:srgbClr val="AB263D"/>
                          </a:solidFill>
                          <a:effectLst/>
                          <a:latin typeface="+mn-lt"/>
                          <a:ea typeface="+mn-ea"/>
                          <a:cs typeface="+mn-cs"/>
                          <a:hlinkClick r:id="rId7" tooltip="The HTML Video element (&lt;video&gt;) embeds a media player which supports video playback into the document. You can use &lt;video&gt; for audio content as well, but the &lt;audio&gt; element may provide a more appropriate user experience.">
                            <a:extLst>
                              <a:ext uri="{A12FA001-AC4F-418D-AE19-62706E023703}">
                                <ahyp:hlinkClr xmlns:ahyp="http://schemas.microsoft.com/office/drawing/2018/hyperlinkcolor" val="tx"/>
                              </a:ext>
                            </a:extLst>
                          </a:hlinkClick>
                        </a:rPr>
                        <a:t>&lt;video&gt;</a:t>
                      </a:r>
                      <a:r>
                        <a:rPr lang="en-US" sz="1600" b="0" i="0" u="none" strike="noStrike" kern="1200" dirty="0">
                          <a:solidFill>
                            <a:srgbClr val="AB263D"/>
                          </a:solidFill>
                          <a:effectLst/>
                          <a:latin typeface="+mn-lt"/>
                          <a:ea typeface="+mn-ea"/>
                          <a:cs typeface="+mn-cs"/>
                        </a:rPr>
                        <a:t>. It lets you specify timed text tracks (or time-based data)</a:t>
                      </a:r>
                      <a:endParaRPr lang="en-US" sz="1600" dirty="0">
                        <a:solidFill>
                          <a:srgbClr val="AB263D"/>
                        </a:solidFill>
                      </a:endParaRPr>
                    </a:p>
                  </a:txBody>
                  <a:tcPr/>
                </a:tc>
                <a:extLst>
                  <a:ext uri="{0D108BD9-81ED-4DB2-BD59-A6C34878D82A}">
                    <a16:rowId xmlns:a16="http://schemas.microsoft.com/office/drawing/2014/main" val="1029706496"/>
                  </a:ext>
                </a:extLst>
              </a:tr>
              <a:tr h="141251">
                <a:tc>
                  <a:txBody>
                    <a:bodyPr/>
                    <a:lstStyle/>
                    <a:p>
                      <a:pPr algn="l"/>
                      <a:r>
                        <a:rPr lang="en-US" sz="1600" dirty="0">
                          <a:solidFill>
                            <a:srgbClr val="AB263D"/>
                          </a:solidFill>
                        </a:rPr>
                        <a:t>&lt;</a:t>
                      </a:r>
                      <a:r>
                        <a:rPr lang="en-US" sz="1600" dirty="0" err="1">
                          <a:solidFill>
                            <a:srgbClr val="AB263D"/>
                          </a:solidFill>
                        </a:rPr>
                        <a:t>wbr</a:t>
                      </a:r>
                      <a:r>
                        <a:rPr lang="en-US" sz="1600" dirty="0">
                          <a:solidFill>
                            <a:srgbClr val="AB263D"/>
                          </a:solidFill>
                        </a:rPr>
                        <a:t>&gt;</a:t>
                      </a:r>
                    </a:p>
                  </a:txBody>
                  <a:tcPr/>
                </a:tc>
                <a:tc>
                  <a:txBody>
                    <a:bodyPr/>
                    <a:lstStyle/>
                    <a:p>
                      <a:pPr algn="l"/>
                      <a:r>
                        <a:rPr lang="en-US" sz="1600" b="0" i="0" u="none" strike="noStrike" kern="1200" dirty="0">
                          <a:solidFill>
                            <a:srgbClr val="AB263D"/>
                          </a:solidFill>
                          <a:effectLst/>
                          <a:latin typeface="+mn-lt"/>
                          <a:ea typeface="+mn-ea"/>
                          <a:cs typeface="+mn-cs"/>
                        </a:rPr>
                        <a:t>Represents a word break opportunity—a position within text where the browser may optionally break a line, though its line-breaking rules would not otherwise create a break at that location.</a:t>
                      </a:r>
                      <a:endParaRPr lang="en-US" sz="1600" dirty="0">
                        <a:solidFill>
                          <a:srgbClr val="AB263D"/>
                        </a:solidFill>
                      </a:endParaRPr>
                    </a:p>
                  </a:txBody>
                  <a:tcPr/>
                </a:tc>
                <a:extLst>
                  <a:ext uri="{0D108BD9-81ED-4DB2-BD59-A6C34878D82A}">
                    <a16:rowId xmlns:a16="http://schemas.microsoft.com/office/drawing/2014/main" val="507277453"/>
                  </a:ext>
                </a:extLst>
              </a:tr>
            </a:tbl>
          </a:graphicData>
        </a:graphic>
      </p:graphicFrame>
    </p:spTree>
    <p:extLst>
      <p:ext uri="{BB962C8B-B14F-4D97-AF65-F5344CB8AC3E}">
        <p14:creationId xmlns:p14="http://schemas.microsoft.com/office/powerpoint/2010/main" val="23447355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37</a:t>
            </a:fld>
            <a:endParaRPr lang="en-US" dirty="0"/>
          </a:p>
        </p:txBody>
      </p:sp>
      <p:sp>
        <p:nvSpPr>
          <p:cNvPr id="4" name="Title 3"/>
          <p:cNvSpPr>
            <a:spLocks noGrp="1"/>
          </p:cNvSpPr>
          <p:nvPr>
            <p:ph type="title"/>
          </p:nvPr>
        </p:nvSpPr>
        <p:spPr>
          <a:xfrm>
            <a:off x="302605" y="418354"/>
            <a:ext cx="108352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Common HTML Elements: Tables</a:t>
            </a:r>
          </a:p>
        </p:txBody>
      </p:sp>
      <p:graphicFrame>
        <p:nvGraphicFramePr>
          <p:cNvPr id="5" name="Table 4">
            <a:extLst>
              <a:ext uri="{FF2B5EF4-FFF2-40B4-BE49-F238E27FC236}">
                <a16:creationId xmlns:a16="http://schemas.microsoft.com/office/drawing/2014/main" id="{3552C166-5B8C-4740-9D95-1502827B4947}"/>
              </a:ext>
            </a:extLst>
          </p:cNvPr>
          <p:cNvGraphicFramePr>
            <a:graphicFrameLocks noGrp="1"/>
          </p:cNvGraphicFramePr>
          <p:nvPr>
            <p:extLst>
              <p:ext uri="{D42A27DB-BD31-4B8C-83A1-F6EECF244321}">
                <p14:modId xmlns:p14="http://schemas.microsoft.com/office/powerpoint/2010/main" val="2025408389"/>
              </p:ext>
            </p:extLst>
          </p:nvPr>
        </p:nvGraphicFramePr>
        <p:xfrm>
          <a:off x="518389" y="1214120"/>
          <a:ext cx="10835294" cy="4429760"/>
        </p:xfrm>
        <a:graphic>
          <a:graphicData uri="http://schemas.openxmlformats.org/drawingml/2006/table">
            <a:tbl>
              <a:tblPr firstRow="1" bandRow="1">
                <a:tableStyleId>{5C22544A-7EE6-4342-B048-85BDC9FD1C3A}</a:tableStyleId>
              </a:tblPr>
              <a:tblGrid>
                <a:gridCol w="1412011">
                  <a:extLst>
                    <a:ext uri="{9D8B030D-6E8A-4147-A177-3AD203B41FA5}">
                      <a16:colId xmlns:a16="http://schemas.microsoft.com/office/drawing/2014/main" val="439298033"/>
                    </a:ext>
                  </a:extLst>
                </a:gridCol>
                <a:gridCol w="1397000">
                  <a:extLst>
                    <a:ext uri="{9D8B030D-6E8A-4147-A177-3AD203B41FA5}">
                      <a16:colId xmlns:a16="http://schemas.microsoft.com/office/drawing/2014/main" val="4173081522"/>
                    </a:ext>
                  </a:extLst>
                </a:gridCol>
                <a:gridCol w="1651000">
                  <a:extLst>
                    <a:ext uri="{9D8B030D-6E8A-4147-A177-3AD203B41FA5}">
                      <a16:colId xmlns:a16="http://schemas.microsoft.com/office/drawing/2014/main" val="2880832812"/>
                    </a:ext>
                  </a:extLst>
                </a:gridCol>
                <a:gridCol w="6375283">
                  <a:extLst>
                    <a:ext uri="{9D8B030D-6E8A-4147-A177-3AD203B41FA5}">
                      <a16:colId xmlns:a16="http://schemas.microsoft.com/office/drawing/2014/main" val="1231092928"/>
                    </a:ext>
                  </a:extLst>
                </a:gridCol>
              </a:tblGrid>
              <a:tr h="370840">
                <a:tc>
                  <a:txBody>
                    <a:bodyPr/>
                    <a:lstStyle/>
                    <a:p>
                      <a:pPr algn="ctr"/>
                      <a:r>
                        <a:rPr lang="en-US" dirty="0"/>
                        <a:t>Opening Tag</a:t>
                      </a:r>
                    </a:p>
                  </a:txBody>
                  <a:tcPr>
                    <a:solidFill>
                      <a:srgbClr val="AB263D"/>
                    </a:solidFill>
                  </a:tcPr>
                </a:tc>
                <a:tc>
                  <a:txBody>
                    <a:bodyPr/>
                    <a:lstStyle/>
                    <a:p>
                      <a:pPr algn="ctr"/>
                      <a:r>
                        <a:rPr lang="en-US" dirty="0"/>
                        <a:t>Closing Tag</a:t>
                      </a:r>
                    </a:p>
                  </a:txBody>
                  <a:tcPr>
                    <a:solidFill>
                      <a:srgbClr val="AB263D"/>
                    </a:solidFill>
                  </a:tcPr>
                </a:tc>
                <a:tc>
                  <a:txBody>
                    <a:bodyPr/>
                    <a:lstStyle/>
                    <a:p>
                      <a:pPr algn="ctr"/>
                      <a:r>
                        <a:rPr lang="en-US" dirty="0"/>
                        <a:t>Sample Attributes</a:t>
                      </a:r>
                    </a:p>
                  </a:txBody>
                  <a:tcPr>
                    <a:solidFill>
                      <a:srgbClr val="AB263D"/>
                    </a:solidFill>
                  </a:tcPr>
                </a:tc>
                <a:tc>
                  <a:txBody>
                    <a:bodyPr/>
                    <a:lstStyle/>
                    <a:p>
                      <a:pPr algn="ctr"/>
                      <a:r>
                        <a:rPr lang="en-US" dirty="0"/>
                        <a:t>Description</a:t>
                      </a:r>
                    </a:p>
                  </a:txBody>
                  <a:tcPr>
                    <a:solidFill>
                      <a:srgbClr val="AB263D"/>
                    </a:solidFill>
                  </a:tcPr>
                </a:tc>
                <a:extLst>
                  <a:ext uri="{0D108BD9-81ED-4DB2-BD59-A6C34878D82A}">
                    <a16:rowId xmlns:a16="http://schemas.microsoft.com/office/drawing/2014/main" val="4128146392"/>
                  </a:ext>
                </a:extLst>
              </a:tr>
              <a:tr h="370840">
                <a:tc>
                  <a:txBody>
                    <a:bodyPr/>
                    <a:lstStyle/>
                    <a:p>
                      <a:r>
                        <a:rPr lang="en-US" sz="1600" dirty="0">
                          <a:solidFill>
                            <a:srgbClr val="AB263D"/>
                          </a:solidFill>
                        </a:rPr>
                        <a:t>&lt;table&gt;</a:t>
                      </a:r>
                    </a:p>
                  </a:txBody>
                  <a:tcPr/>
                </a:tc>
                <a:tc>
                  <a:txBody>
                    <a:bodyPr/>
                    <a:lstStyle/>
                    <a:p>
                      <a:r>
                        <a:rPr lang="en-US" sz="1600" dirty="0">
                          <a:solidFill>
                            <a:srgbClr val="AB263D"/>
                          </a:solidFill>
                        </a:rPr>
                        <a:t>&lt;/table&gt;</a:t>
                      </a:r>
                    </a:p>
                  </a:txBody>
                  <a:tcPr/>
                </a:tc>
                <a:tc>
                  <a:txBody>
                    <a:bodyPr/>
                    <a:lstStyle/>
                    <a:p>
                      <a:endParaRPr lang="en-US" sz="160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Adds a table</a:t>
                      </a:r>
                      <a:endParaRPr lang="en-US" sz="1600" dirty="0">
                        <a:solidFill>
                          <a:srgbClr val="AB263D"/>
                        </a:solidFill>
                      </a:endParaRPr>
                    </a:p>
                  </a:txBody>
                  <a:tcPr/>
                </a:tc>
                <a:extLst>
                  <a:ext uri="{0D108BD9-81ED-4DB2-BD59-A6C34878D82A}">
                    <a16:rowId xmlns:a16="http://schemas.microsoft.com/office/drawing/2014/main" val="952669379"/>
                  </a:ext>
                </a:extLst>
              </a:tr>
              <a:tr h="370840">
                <a:tc>
                  <a:txBody>
                    <a:bodyPr/>
                    <a:lstStyle/>
                    <a:p>
                      <a:r>
                        <a:rPr lang="en-US" sz="1600" dirty="0">
                          <a:solidFill>
                            <a:srgbClr val="AB263D"/>
                          </a:solidFill>
                        </a:rPr>
                        <a:t>&lt;tr&gt;</a:t>
                      </a:r>
                    </a:p>
                  </a:txBody>
                  <a:tcPr/>
                </a:tc>
                <a:tc>
                  <a:txBody>
                    <a:bodyPr/>
                    <a:lstStyle/>
                    <a:p>
                      <a:r>
                        <a:rPr lang="en-US" sz="1600" dirty="0">
                          <a:solidFill>
                            <a:srgbClr val="AB263D"/>
                          </a:solidFill>
                        </a:rPr>
                        <a:t>&lt;/tr&gt;</a:t>
                      </a:r>
                    </a:p>
                  </a:txBody>
                  <a:tcPr/>
                </a:tc>
                <a:tc>
                  <a:txBody>
                    <a:bodyPr/>
                    <a:lstStyle/>
                    <a:p>
                      <a:endParaRPr lang="en-US" sz="160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Table row (start &amp; end).</a:t>
                      </a:r>
                      <a:endParaRPr lang="en-US" sz="1600" dirty="0">
                        <a:solidFill>
                          <a:srgbClr val="AB263D"/>
                        </a:solidFill>
                      </a:endParaRPr>
                    </a:p>
                  </a:txBody>
                  <a:tcPr/>
                </a:tc>
                <a:extLst>
                  <a:ext uri="{0D108BD9-81ED-4DB2-BD59-A6C34878D82A}">
                    <a16:rowId xmlns:a16="http://schemas.microsoft.com/office/drawing/2014/main" val="1064132997"/>
                  </a:ext>
                </a:extLst>
              </a:tr>
              <a:tr h="370840">
                <a:tc>
                  <a:txBody>
                    <a:bodyPr/>
                    <a:lstStyle/>
                    <a:p>
                      <a:r>
                        <a:rPr lang="en-US" sz="1600" dirty="0">
                          <a:solidFill>
                            <a:srgbClr val="AB263D"/>
                          </a:solidFill>
                        </a:rPr>
                        <a:t>&lt;</a:t>
                      </a:r>
                      <a:r>
                        <a:rPr lang="en-US" sz="1600" dirty="0" err="1">
                          <a:solidFill>
                            <a:srgbClr val="AB263D"/>
                          </a:solidFill>
                        </a:rPr>
                        <a:t>th</a:t>
                      </a:r>
                      <a:r>
                        <a:rPr lang="en-US" sz="1600" dirty="0">
                          <a:solidFill>
                            <a:srgbClr val="AB263D"/>
                          </a:solidFill>
                        </a:rPr>
                        <a:t>&gt;</a:t>
                      </a:r>
                    </a:p>
                  </a:txBody>
                  <a:tcPr/>
                </a:tc>
                <a:tc>
                  <a:txBody>
                    <a:bodyPr/>
                    <a:lstStyle/>
                    <a:p>
                      <a:r>
                        <a:rPr lang="en-US" sz="1600" dirty="0">
                          <a:solidFill>
                            <a:srgbClr val="AB263D"/>
                          </a:solidFill>
                        </a:rPr>
                        <a:t>&lt;/</a:t>
                      </a:r>
                      <a:r>
                        <a:rPr lang="en-US" sz="1600" dirty="0" err="1">
                          <a:solidFill>
                            <a:srgbClr val="AB263D"/>
                          </a:solidFill>
                        </a:rPr>
                        <a:t>th</a:t>
                      </a:r>
                      <a:r>
                        <a:rPr lang="en-US" sz="1600" dirty="0">
                          <a:solidFill>
                            <a:srgbClr val="AB263D"/>
                          </a:solidFill>
                        </a:rPr>
                        <a:t>&gt;</a:t>
                      </a:r>
                    </a:p>
                  </a:txBody>
                  <a:tcPr/>
                </a:tc>
                <a:tc>
                  <a:txBody>
                    <a:bodyPr/>
                    <a:lstStyle/>
                    <a:p>
                      <a:endParaRPr lang="en-US" sz="160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When creating a table to display data, use this tag to differentiate the first row or column of cells as heading cells for all the other cells in the same column or row. Browsers typically display this element bold and centered within the table cell. The </a:t>
                      </a:r>
                      <a:r>
                        <a:rPr lang="en-US" sz="1600" b="1" i="1" u="none" strike="noStrike" kern="1200" dirty="0">
                          <a:solidFill>
                            <a:srgbClr val="AB263D"/>
                          </a:solidFill>
                          <a:effectLst/>
                          <a:latin typeface="+mn-lt"/>
                          <a:ea typeface="+mn-ea"/>
                          <a:cs typeface="+mn-cs"/>
                        </a:rPr>
                        <a:t>scope</a:t>
                      </a:r>
                      <a:r>
                        <a:rPr lang="en-US" sz="1600" b="0" i="0" u="none" strike="noStrike" kern="1200" dirty="0">
                          <a:solidFill>
                            <a:srgbClr val="AB263D"/>
                          </a:solidFill>
                          <a:effectLst/>
                          <a:latin typeface="+mn-lt"/>
                          <a:ea typeface="+mn-ea"/>
                          <a:cs typeface="+mn-cs"/>
                        </a:rPr>
                        <a:t> attribute defines whether this is a row header or column header.</a:t>
                      </a:r>
                      <a:endParaRPr lang="en-US" sz="1600" dirty="0">
                        <a:solidFill>
                          <a:srgbClr val="AB263D"/>
                        </a:solidFill>
                      </a:endParaRPr>
                    </a:p>
                  </a:txBody>
                  <a:tcPr/>
                </a:tc>
                <a:extLst>
                  <a:ext uri="{0D108BD9-81ED-4DB2-BD59-A6C34878D82A}">
                    <a16:rowId xmlns:a16="http://schemas.microsoft.com/office/drawing/2014/main" val="2426320164"/>
                  </a:ext>
                </a:extLst>
              </a:tr>
              <a:tr h="370840">
                <a:tc>
                  <a:txBody>
                    <a:bodyPr/>
                    <a:lstStyle/>
                    <a:p>
                      <a:r>
                        <a:rPr lang="en-US" sz="1600" dirty="0">
                          <a:solidFill>
                            <a:srgbClr val="AB263D"/>
                          </a:solidFill>
                        </a:rPr>
                        <a:t>&lt;td&gt;</a:t>
                      </a:r>
                    </a:p>
                  </a:txBody>
                  <a:tcPr/>
                </a:tc>
                <a:tc>
                  <a:txBody>
                    <a:bodyPr/>
                    <a:lstStyle/>
                    <a:p>
                      <a:r>
                        <a:rPr lang="en-US" sz="1600" dirty="0">
                          <a:solidFill>
                            <a:srgbClr val="AB263D"/>
                          </a:solidFill>
                        </a:rPr>
                        <a:t>&lt;/td&gt;</a:t>
                      </a:r>
                    </a:p>
                  </a:txBody>
                  <a:tcPr/>
                </a:tc>
                <a:tc>
                  <a:txBody>
                    <a:bodyPr/>
                    <a:lstStyle/>
                    <a:p>
                      <a:r>
                        <a:rPr lang="en-US" sz="1600" b="0" i="0" u="none" strike="noStrike" kern="1200" dirty="0">
                          <a:solidFill>
                            <a:srgbClr val="AB263D"/>
                          </a:solidFill>
                          <a:effectLst/>
                          <a:latin typeface="+mn-lt"/>
                          <a:ea typeface="+mn-ea"/>
                          <a:cs typeface="+mn-cs"/>
                        </a:rPr>
                        <a:t>scope="row"</a:t>
                      </a:r>
                      <a:br>
                        <a:rPr lang="en-US" sz="1600" dirty="0">
                          <a:solidFill>
                            <a:srgbClr val="AB263D"/>
                          </a:solidFill>
                        </a:rPr>
                      </a:br>
                      <a:r>
                        <a:rPr lang="en-US" sz="1600" b="0" i="0" u="none" strike="noStrike" kern="1200" dirty="0">
                          <a:solidFill>
                            <a:srgbClr val="AB263D"/>
                          </a:solidFill>
                          <a:effectLst/>
                          <a:latin typeface="+mn-lt"/>
                          <a:ea typeface="+mn-ea"/>
                          <a:cs typeface="+mn-cs"/>
                        </a:rPr>
                        <a:t>scope="col"</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Table data cell.</a:t>
                      </a:r>
                      <a:endParaRPr lang="en-US" sz="1600" dirty="0">
                        <a:solidFill>
                          <a:srgbClr val="AB263D"/>
                        </a:solidFill>
                      </a:endParaRPr>
                    </a:p>
                  </a:txBody>
                  <a:tcPr/>
                </a:tc>
                <a:extLst>
                  <a:ext uri="{0D108BD9-81ED-4DB2-BD59-A6C34878D82A}">
                    <a16:rowId xmlns:a16="http://schemas.microsoft.com/office/drawing/2014/main" val="3158543540"/>
                  </a:ext>
                </a:extLst>
              </a:tr>
              <a:tr h="370840">
                <a:tc>
                  <a:txBody>
                    <a:bodyPr/>
                    <a:lstStyle/>
                    <a:p>
                      <a:endParaRPr lang="en-US" sz="1600">
                        <a:solidFill>
                          <a:srgbClr val="AB263D"/>
                        </a:solidFill>
                      </a:endParaRPr>
                    </a:p>
                  </a:txBody>
                  <a:tcPr/>
                </a:tc>
                <a:tc>
                  <a:txBody>
                    <a:bodyPr/>
                    <a:lstStyle/>
                    <a:p>
                      <a:r>
                        <a:rPr lang="en-US" sz="1600" b="0" i="0" u="none" strike="noStrike" kern="1200" dirty="0" err="1">
                          <a:solidFill>
                            <a:srgbClr val="AB263D"/>
                          </a:solidFill>
                          <a:effectLst/>
                          <a:latin typeface="+mn-lt"/>
                          <a:ea typeface="+mn-ea"/>
                          <a:cs typeface="+mn-cs"/>
                        </a:rPr>
                        <a:t>colspan</a:t>
                      </a:r>
                      <a:r>
                        <a:rPr lang="en-US" sz="1600" b="0" i="0" u="none" strike="noStrike" kern="1200" dirty="0">
                          <a:solidFill>
                            <a:srgbClr val="AB263D"/>
                          </a:solidFill>
                          <a:effectLst/>
                          <a:latin typeface="+mn-lt"/>
                          <a:ea typeface="+mn-ea"/>
                          <a:cs typeface="+mn-cs"/>
                        </a:rPr>
                        <a:t>="number"</a:t>
                      </a:r>
                      <a:endParaRPr lang="en-US" sz="1600" dirty="0">
                        <a:solidFill>
                          <a:srgbClr val="AB263D"/>
                        </a:solidFill>
                      </a:endParaRPr>
                    </a:p>
                  </a:txBody>
                  <a:tcPr/>
                </a:tc>
                <a:tc>
                  <a:txBody>
                    <a:bodyPr/>
                    <a:lstStyle/>
                    <a:p>
                      <a:endParaRPr lang="en-US" sz="160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Use with &lt;</a:t>
                      </a:r>
                      <a:r>
                        <a:rPr lang="en-US" sz="1600" b="0" i="0" u="none" strike="noStrike" kern="1200" dirty="0" err="1">
                          <a:solidFill>
                            <a:srgbClr val="AB263D"/>
                          </a:solidFill>
                          <a:effectLst/>
                          <a:latin typeface="+mn-lt"/>
                          <a:ea typeface="+mn-ea"/>
                          <a:cs typeface="+mn-cs"/>
                        </a:rPr>
                        <a:t>th</a:t>
                      </a:r>
                      <a:r>
                        <a:rPr lang="en-US" sz="1600" b="0" i="0" u="none" strike="noStrike" kern="1200" dirty="0">
                          <a:solidFill>
                            <a:srgbClr val="AB263D"/>
                          </a:solidFill>
                          <a:effectLst/>
                          <a:latin typeface="+mn-lt"/>
                          <a:ea typeface="+mn-ea"/>
                          <a:cs typeface="+mn-cs"/>
                        </a:rPr>
                        <a:t>&gt; or &lt;td&gt; elements. Spans cells across multiple columns.</a:t>
                      </a:r>
                      <a:endParaRPr lang="en-US" sz="1600" dirty="0">
                        <a:solidFill>
                          <a:srgbClr val="AB263D"/>
                        </a:solidFill>
                      </a:endParaRPr>
                    </a:p>
                  </a:txBody>
                  <a:tcPr/>
                </a:tc>
                <a:extLst>
                  <a:ext uri="{0D108BD9-81ED-4DB2-BD59-A6C34878D82A}">
                    <a16:rowId xmlns:a16="http://schemas.microsoft.com/office/drawing/2014/main" val="811810279"/>
                  </a:ext>
                </a:extLst>
              </a:tr>
              <a:tr h="370840">
                <a:tc>
                  <a:txBody>
                    <a:bodyPr/>
                    <a:lstStyle/>
                    <a:p>
                      <a:endParaRPr lang="en-US" sz="1600">
                        <a:solidFill>
                          <a:srgbClr val="AB263D"/>
                        </a:solidFill>
                      </a:endParaRPr>
                    </a:p>
                  </a:txBody>
                  <a:tcPr/>
                </a:tc>
                <a:tc>
                  <a:txBody>
                    <a:bodyPr/>
                    <a:lstStyle/>
                    <a:p>
                      <a:r>
                        <a:rPr lang="en-US" sz="1600" b="0" i="0" u="none" strike="noStrike" kern="1200" dirty="0" err="1">
                          <a:solidFill>
                            <a:srgbClr val="AB263D"/>
                          </a:solidFill>
                          <a:effectLst/>
                          <a:latin typeface="+mn-lt"/>
                          <a:ea typeface="+mn-ea"/>
                          <a:cs typeface="+mn-cs"/>
                        </a:rPr>
                        <a:t>rowspan</a:t>
                      </a:r>
                      <a:r>
                        <a:rPr lang="en-US" sz="1600" b="0" i="0" u="none" strike="noStrike" kern="1200" dirty="0">
                          <a:solidFill>
                            <a:srgbClr val="AB263D"/>
                          </a:solidFill>
                          <a:effectLst/>
                          <a:latin typeface="+mn-lt"/>
                          <a:ea typeface="+mn-ea"/>
                          <a:cs typeface="+mn-cs"/>
                        </a:rPr>
                        <a:t>="number"</a:t>
                      </a:r>
                      <a:endParaRPr lang="en-US" sz="1600" dirty="0">
                        <a:solidFill>
                          <a:srgbClr val="AB263D"/>
                        </a:solidFill>
                      </a:endParaRPr>
                    </a:p>
                  </a:txBody>
                  <a:tcPr/>
                </a:tc>
                <a:tc>
                  <a:txBody>
                    <a:bodyPr/>
                    <a:lstStyle/>
                    <a:p>
                      <a:endParaRPr lang="en-US" sz="160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Use with &lt;</a:t>
                      </a:r>
                      <a:r>
                        <a:rPr lang="en-US" sz="1600" b="0" i="0" u="none" strike="noStrike" kern="1200" dirty="0" err="1">
                          <a:solidFill>
                            <a:srgbClr val="AB263D"/>
                          </a:solidFill>
                          <a:effectLst/>
                          <a:latin typeface="+mn-lt"/>
                          <a:ea typeface="+mn-ea"/>
                          <a:cs typeface="+mn-cs"/>
                        </a:rPr>
                        <a:t>th</a:t>
                      </a:r>
                      <a:r>
                        <a:rPr lang="en-US" sz="1600" b="0" i="0" u="none" strike="noStrike" kern="1200" dirty="0">
                          <a:solidFill>
                            <a:srgbClr val="AB263D"/>
                          </a:solidFill>
                          <a:effectLst/>
                          <a:latin typeface="+mn-lt"/>
                          <a:ea typeface="+mn-ea"/>
                          <a:cs typeface="+mn-cs"/>
                        </a:rPr>
                        <a:t>&gt; or &lt;td&gt; elements. Spans cells across multiple columns.</a:t>
                      </a:r>
                      <a:endParaRPr lang="en-US" sz="1600" dirty="0">
                        <a:solidFill>
                          <a:srgbClr val="AB263D"/>
                        </a:solidFill>
                      </a:endParaRPr>
                    </a:p>
                  </a:txBody>
                  <a:tcPr/>
                </a:tc>
                <a:extLst>
                  <a:ext uri="{0D108BD9-81ED-4DB2-BD59-A6C34878D82A}">
                    <a16:rowId xmlns:a16="http://schemas.microsoft.com/office/drawing/2014/main" val="2477286774"/>
                  </a:ext>
                </a:extLst>
              </a:tr>
            </a:tbl>
          </a:graphicData>
        </a:graphic>
      </p:graphicFrame>
      <p:sp>
        <p:nvSpPr>
          <p:cNvPr id="6" name="TextBox 5">
            <a:extLst>
              <a:ext uri="{FF2B5EF4-FFF2-40B4-BE49-F238E27FC236}">
                <a16:creationId xmlns:a16="http://schemas.microsoft.com/office/drawing/2014/main" id="{80268AB3-5FB5-BF4D-BEA6-A8180B99836D}"/>
              </a:ext>
            </a:extLst>
          </p:cNvPr>
          <p:cNvSpPr txBox="1"/>
          <p:nvPr/>
        </p:nvSpPr>
        <p:spPr>
          <a:xfrm>
            <a:off x="0" y="5829300"/>
            <a:ext cx="12188825" cy="338554"/>
          </a:xfrm>
          <a:prstGeom prst="rect">
            <a:avLst/>
          </a:prstGeom>
          <a:noFill/>
        </p:spPr>
        <p:txBody>
          <a:bodyPr wrap="square" rtlCol="0">
            <a:spAutoFit/>
          </a:bodyPr>
          <a:lstStyle/>
          <a:p>
            <a:r>
              <a:rPr lang="en-US" sz="1600" dirty="0">
                <a:latin typeface="Verdana" panose="020B0604030504040204" pitchFamily="34" charset="0"/>
                <a:ea typeface="Verdana" panose="020B0604030504040204" pitchFamily="34" charset="0"/>
                <a:cs typeface="Verdana" panose="020B0604030504040204" pitchFamily="34" charset="0"/>
              </a:rPr>
              <a:t>For even more elements available check out: </a:t>
            </a:r>
            <a:r>
              <a:rPr lang="en-US" sz="1600" dirty="0">
                <a:solidFill>
                  <a:srgbClr val="AB263D"/>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https://developer.mozilla.org/en-US/docs/Web/HTML/Element</a:t>
            </a:r>
            <a:r>
              <a:rPr lang="en-US" sz="1600" dirty="0">
                <a:solidFill>
                  <a:srgbClr val="AB263D"/>
                </a:solidFill>
                <a:latin typeface="Verdana" panose="020B0604030504040204" pitchFamily="34" charset="0"/>
                <a:ea typeface="Verdana" panose="020B0604030504040204" pitchFamily="34" charset="0"/>
                <a:cs typeface="Verdana" panose="020B0604030504040204" pitchFamily="34" charset="0"/>
              </a:rPr>
              <a:t> </a:t>
            </a:r>
          </a:p>
        </p:txBody>
      </p:sp>
    </p:spTree>
    <p:extLst>
      <p:ext uri="{BB962C8B-B14F-4D97-AF65-F5344CB8AC3E}">
        <p14:creationId xmlns:p14="http://schemas.microsoft.com/office/powerpoint/2010/main" val="5395553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38</a:t>
            </a:fld>
            <a:endParaRPr lang="en-US" dirty="0"/>
          </a:p>
        </p:txBody>
      </p:sp>
      <p:sp>
        <p:nvSpPr>
          <p:cNvPr id="4" name="Title 3"/>
          <p:cNvSpPr>
            <a:spLocks noGrp="1"/>
          </p:cNvSpPr>
          <p:nvPr>
            <p:ph type="title"/>
          </p:nvPr>
        </p:nvSpPr>
        <p:spPr>
          <a:xfrm>
            <a:off x="302605" y="418354"/>
            <a:ext cx="108352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Common HTML Elements: Form Elements</a:t>
            </a:r>
          </a:p>
        </p:txBody>
      </p:sp>
      <p:graphicFrame>
        <p:nvGraphicFramePr>
          <p:cNvPr id="5" name="Table 4">
            <a:extLst>
              <a:ext uri="{FF2B5EF4-FFF2-40B4-BE49-F238E27FC236}">
                <a16:creationId xmlns:a16="http://schemas.microsoft.com/office/drawing/2014/main" id="{3552C166-5B8C-4740-9D95-1502827B4947}"/>
              </a:ext>
            </a:extLst>
          </p:cNvPr>
          <p:cNvGraphicFramePr>
            <a:graphicFrameLocks noGrp="1"/>
          </p:cNvGraphicFramePr>
          <p:nvPr>
            <p:extLst>
              <p:ext uri="{D42A27DB-BD31-4B8C-83A1-F6EECF244321}">
                <p14:modId xmlns:p14="http://schemas.microsoft.com/office/powerpoint/2010/main" val="2975410522"/>
              </p:ext>
            </p:extLst>
          </p:nvPr>
        </p:nvGraphicFramePr>
        <p:xfrm>
          <a:off x="1502265" y="1780791"/>
          <a:ext cx="9184294" cy="2433320"/>
        </p:xfrm>
        <a:graphic>
          <a:graphicData uri="http://schemas.openxmlformats.org/drawingml/2006/table">
            <a:tbl>
              <a:tblPr firstRow="1" bandRow="1">
                <a:tableStyleId>{5C22544A-7EE6-4342-B048-85BDC9FD1C3A}</a:tableStyleId>
              </a:tblPr>
              <a:tblGrid>
                <a:gridCol w="1412011">
                  <a:extLst>
                    <a:ext uri="{9D8B030D-6E8A-4147-A177-3AD203B41FA5}">
                      <a16:colId xmlns:a16="http://schemas.microsoft.com/office/drawing/2014/main" val="439298033"/>
                    </a:ext>
                  </a:extLst>
                </a:gridCol>
                <a:gridCol w="1397000">
                  <a:extLst>
                    <a:ext uri="{9D8B030D-6E8A-4147-A177-3AD203B41FA5}">
                      <a16:colId xmlns:a16="http://schemas.microsoft.com/office/drawing/2014/main" val="4173081522"/>
                    </a:ext>
                  </a:extLst>
                </a:gridCol>
                <a:gridCol w="6375283">
                  <a:extLst>
                    <a:ext uri="{9D8B030D-6E8A-4147-A177-3AD203B41FA5}">
                      <a16:colId xmlns:a16="http://schemas.microsoft.com/office/drawing/2014/main" val="1231092928"/>
                    </a:ext>
                  </a:extLst>
                </a:gridCol>
              </a:tblGrid>
              <a:tr h="370840">
                <a:tc>
                  <a:txBody>
                    <a:bodyPr/>
                    <a:lstStyle/>
                    <a:p>
                      <a:pPr algn="ctr"/>
                      <a:r>
                        <a:rPr lang="en-US" dirty="0"/>
                        <a:t>Opening Tag</a:t>
                      </a:r>
                    </a:p>
                  </a:txBody>
                  <a:tcPr>
                    <a:solidFill>
                      <a:srgbClr val="AB263D"/>
                    </a:solidFill>
                  </a:tcPr>
                </a:tc>
                <a:tc>
                  <a:txBody>
                    <a:bodyPr/>
                    <a:lstStyle/>
                    <a:p>
                      <a:pPr algn="ctr"/>
                      <a:r>
                        <a:rPr lang="en-US" dirty="0"/>
                        <a:t>Closing Tag</a:t>
                      </a:r>
                    </a:p>
                  </a:txBody>
                  <a:tcPr>
                    <a:solidFill>
                      <a:srgbClr val="AB263D"/>
                    </a:solidFill>
                  </a:tcPr>
                </a:tc>
                <a:tc>
                  <a:txBody>
                    <a:bodyPr/>
                    <a:lstStyle/>
                    <a:p>
                      <a:pPr algn="ctr"/>
                      <a:r>
                        <a:rPr lang="en-US" dirty="0"/>
                        <a:t>Description</a:t>
                      </a:r>
                    </a:p>
                  </a:txBody>
                  <a:tcPr>
                    <a:solidFill>
                      <a:srgbClr val="AB263D"/>
                    </a:solidFill>
                  </a:tcPr>
                </a:tc>
                <a:extLst>
                  <a:ext uri="{0D108BD9-81ED-4DB2-BD59-A6C34878D82A}">
                    <a16:rowId xmlns:a16="http://schemas.microsoft.com/office/drawing/2014/main" val="4128146392"/>
                  </a:ext>
                </a:extLst>
              </a:tr>
              <a:tr h="370840">
                <a:tc>
                  <a:txBody>
                    <a:bodyPr/>
                    <a:lstStyle/>
                    <a:p>
                      <a:r>
                        <a:rPr lang="en-US" sz="1600" dirty="0">
                          <a:solidFill>
                            <a:srgbClr val="AB263D"/>
                          </a:solidFill>
                        </a:rPr>
                        <a:t>&lt;form&gt;</a:t>
                      </a:r>
                    </a:p>
                  </a:txBody>
                  <a:tcPr/>
                </a:tc>
                <a:tc>
                  <a:txBody>
                    <a:bodyPr/>
                    <a:lstStyle/>
                    <a:p>
                      <a:r>
                        <a:rPr lang="en-US" sz="1600" dirty="0">
                          <a:solidFill>
                            <a:srgbClr val="AB263D"/>
                          </a:solidFill>
                        </a:rPr>
                        <a:t>&lt;/form&gt;</a:t>
                      </a:r>
                    </a:p>
                  </a:txBody>
                  <a:tcPr/>
                </a:tc>
                <a:tc>
                  <a:txBody>
                    <a:bodyPr/>
                    <a:lstStyle/>
                    <a:p>
                      <a:r>
                        <a:rPr lang="en-US" sz="1600" b="0" i="0" u="none" strike="noStrike" kern="1200" dirty="0">
                          <a:solidFill>
                            <a:srgbClr val="AB263D"/>
                          </a:solidFill>
                          <a:effectLst/>
                          <a:latin typeface="+mn-lt"/>
                          <a:ea typeface="+mn-ea"/>
                          <a:cs typeface="+mn-cs"/>
                        </a:rPr>
                        <a:t>Defines a form that is used to collect user input</a:t>
                      </a:r>
                      <a:endParaRPr lang="en-US" sz="1600" dirty="0">
                        <a:solidFill>
                          <a:srgbClr val="AB263D"/>
                        </a:solidFill>
                      </a:endParaRPr>
                    </a:p>
                  </a:txBody>
                  <a:tcPr/>
                </a:tc>
                <a:extLst>
                  <a:ext uri="{0D108BD9-81ED-4DB2-BD59-A6C34878D82A}">
                    <a16:rowId xmlns:a16="http://schemas.microsoft.com/office/drawing/2014/main" val="952669379"/>
                  </a:ext>
                </a:extLst>
              </a:tr>
              <a:tr h="370840">
                <a:tc>
                  <a:txBody>
                    <a:bodyPr/>
                    <a:lstStyle/>
                    <a:p>
                      <a:r>
                        <a:rPr lang="en-US" sz="1600" dirty="0">
                          <a:solidFill>
                            <a:srgbClr val="AB263D"/>
                          </a:solidFill>
                        </a:rPr>
                        <a:t>&lt;input&gt;</a:t>
                      </a:r>
                    </a:p>
                  </a:txBody>
                  <a:tcPr/>
                </a:tc>
                <a:tc>
                  <a:txBody>
                    <a:bodyPr/>
                    <a:lstStyle/>
                    <a:p>
                      <a:r>
                        <a:rPr lang="en-US" sz="1600" dirty="0">
                          <a:solidFill>
                            <a:srgbClr val="AB263D"/>
                          </a:solidFill>
                        </a:rPr>
                        <a:t>none</a:t>
                      </a:r>
                    </a:p>
                  </a:txBody>
                  <a:tcPr/>
                </a:tc>
                <a:tc>
                  <a:txBody>
                    <a:bodyPr/>
                    <a:lstStyle/>
                    <a:p>
                      <a:r>
                        <a:rPr lang="en-US" sz="1600" b="0" i="0" u="none" strike="noStrike" kern="1200" dirty="0">
                          <a:solidFill>
                            <a:srgbClr val="AB263D"/>
                          </a:solidFill>
                          <a:effectLst/>
                          <a:latin typeface="+mn-lt"/>
                          <a:ea typeface="+mn-ea"/>
                          <a:cs typeface="+mn-cs"/>
                        </a:rPr>
                        <a:t>Allows the user to input data. It can be displayed in several ways, depending on the </a:t>
                      </a:r>
                      <a:r>
                        <a:rPr lang="en-US" sz="1600" dirty="0">
                          <a:solidFill>
                            <a:srgbClr val="AB263D"/>
                          </a:solidFill>
                        </a:rPr>
                        <a:t>type </a:t>
                      </a:r>
                      <a:r>
                        <a:rPr lang="en-US" sz="1600" b="0" i="0" u="none" strike="noStrike" kern="1200" dirty="0">
                          <a:solidFill>
                            <a:srgbClr val="AB263D"/>
                          </a:solidFill>
                          <a:effectLst/>
                          <a:latin typeface="+mn-lt"/>
                          <a:ea typeface="+mn-ea"/>
                          <a:cs typeface="+mn-cs"/>
                        </a:rPr>
                        <a:t>attribute (more about that next slide).</a:t>
                      </a:r>
                      <a:endParaRPr lang="en-US" sz="1600" dirty="0">
                        <a:solidFill>
                          <a:srgbClr val="AB263D"/>
                        </a:solidFill>
                      </a:endParaRPr>
                    </a:p>
                  </a:txBody>
                  <a:tcPr/>
                </a:tc>
                <a:extLst>
                  <a:ext uri="{0D108BD9-81ED-4DB2-BD59-A6C34878D82A}">
                    <a16:rowId xmlns:a16="http://schemas.microsoft.com/office/drawing/2014/main" val="1064132997"/>
                  </a:ext>
                </a:extLst>
              </a:tr>
              <a:tr h="370840">
                <a:tc>
                  <a:txBody>
                    <a:bodyPr/>
                    <a:lstStyle/>
                    <a:p>
                      <a:r>
                        <a:rPr lang="en-US" sz="1600" dirty="0">
                          <a:solidFill>
                            <a:srgbClr val="AB263D"/>
                          </a:solidFill>
                        </a:rPr>
                        <a:t>&lt;select&gt;</a:t>
                      </a:r>
                    </a:p>
                  </a:txBody>
                  <a:tcPr/>
                </a:tc>
                <a:tc>
                  <a:txBody>
                    <a:bodyPr/>
                    <a:lstStyle/>
                    <a:p>
                      <a:r>
                        <a:rPr lang="en-US" sz="1600" dirty="0">
                          <a:solidFill>
                            <a:srgbClr val="AB263D"/>
                          </a:solidFill>
                        </a:rPr>
                        <a:t>&lt;/select&gt;</a:t>
                      </a:r>
                    </a:p>
                  </a:txBody>
                  <a:tcPr/>
                </a:tc>
                <a:tc>
                  <a:txBody>
                    <a:bodyPr/>
                    <a:lstStyle/>
                    <a:p>
                      <a:r>
                        <a:rPr lang="en-US" sz="1600" b="0" i="0" u="none" strike="noStrike" kern="1200" dirty="0">
                          <a:solidFill>
                            <a:srgbClr val="AB263D"/>
                          </a:solidFill>
                          <a:effectLst/>
                          <a:latin typeface="+mn-lt"/>
                          <a:ea typeface="+mn-ea"/>
                          <a:cs typeface="+mn-cs"/>
                        </a:rPr>
                        <a:t>Defines a drop-down  list.</a:t>
                      </a:r>
                      <a:endParaRPr lang="en-US" sz="1600" dirty="0">
                        <a:solidFill>
                          <a:srgbClr val="AB263D"/>
                        </a:solidFill>
                      </a:endParaRPr>
                    </a:p>
                  </a:txBody>
                  <a:tcPr/>
                </a:tc>
                <a:extLst>
                  <a:ext uri="{0D108BD9-81ED-4DB2-BD59-A6C34878D82A}">
                    <a16:rowId xmlns:a16="http://schemas.microsoft.com/office/drawing/2014/main" val="2426320164"/>
                  </a:ext>
                </a:extLst>
              </a:tr>
              <a:tr h="370840">
                <a:tc>
                  <a:txBody>
                    <a:bodyPr/>
                    <a:lstStyle/>
                    <a:p>
                      <a:r>
                        <a:rPr lang="en-US" sz="1600" dirty="0">
                          <a:solidFill>
                            <a:srgbClr val="AB263D"/>
                          </a:solidFill>
                        </a:rPr>
                        <a:t>&lt;</a:t>
                      </a:r>
                      <a:r>
                        <a:rPr lang="en-US" sz="1600" dirty="0" err="1">
                          <a:solidFill>
                            <a:srgbClr val="AB263D"/>
                          </a:solidFill>
                        </a:rPr>
                        <a:t>textarea</a:t>
                      </a:r>
                      <a:r>
                        <a:rPr lang="en-US" sz="1600" dirty="0">
                          <a:solidFill>
                            <a:srgbClr val="AB263D"/>
                          </a:solidFill>
                        </a:rPr>
                        <a:t>&gt;</a:t>
                      </a:r>
                    </a:p>
                  </a:txBody>
                  <a:tcPr/>
                </a:tc>
                <a:tc>
                  <a:txBody>
                    <a:bodyPr/>
                    <a:lstStyle/>
                    <a:p>
                      <a:r>
                        <a:rPr lang="en-US" sz="1600" dirty="0">
                          <a:solidFill>
                            <a:srgbClr val="AB263D"/>
                          </a:solidFill>
                        </a:rPr>
                        <a:t>&lt;/</a:t>
                      </a:r>
                      <a:r>
                        <a:rPr lang="en-US" sz="1600" dirty="0" err="1">
                          <a:solidFill>
                            <a:srgbClr val="AB263D"/>
                          </a:solidFill>
                        </a:rPr>
                        <a:t>textarea</a:t>
                      </a:r>
                      <a:r>
                        <a:rPr lang="en-US" sz="1600" dirty="0">
                          <a:solidFill>
                            <a:srgbClr val="AB263D"/>
                          </a:solidFill>
                        </a:rPr>
                        <a:t>&gt;</a:t>
                      </a:r>
                    </a:p>
                  </a:txBody>
                  <a:tcPr/>
                </a:tc>
                <a:tc>
                  <a:txBody>
                    <a:bodyPr/>
                    <a:lstStyle/>
                    <a:p>
                      <a:r>
                        <a:rPr lang="en-US" sz="1600" b="0" i="0" u="none" strike="noStrike" kern="1200" dirty="0">
                          <a:solidFill>
                            <a:srgbClr val="AB263D"/>
                          </a:solidFill>
                          <a:effectLst/>
                          <a:latin typeface="+mn-lt"/>
                          <a:ea typeface="+mn-ea"/>
                          <a:cs typeface="+mn-cs"/>
                        </a:rPr>
                        <a:t>Defines a multiline input field</a:t>
                      </a:r>
                      <a:endParaRPr lang="en-US" sz="1600" dirty="0">
                        <a:solidFill>
                          <a:srgbClr val="AB263D"/>
                        </a:solidFill>
                      </a:endParaRPr>
                    </a:p>
                  </a:txBody>
                  <a:tcPr/>
                </a:tc>
                <a:extLst>
                  <a:ext uri="{0D108BD9-81ED-4DB2-BD59-A6C34878D82A}">
                    <a16:rowId xmlns:a16="http://schemas.microsoft.com/office/drawing/2014/main" val="3158543540"/>
                  </a:ext>
                </a:extLst>
              </a:tr>
              <a:tr h="370840">
                <a:tc>
                  <a:txBody>
                    <a:bodyPr/>
                    <a:lstStyle/>
                    <a:p>
                      <a:r>
                        <a:rPr lang="en-US" sz="1600" dirty="0">
                          <a:solidFill>
                            <a:srgbClr val="AB263D"/>
                          </a:solidFill>
                        </a:rPr>
                        <a:t>&lt;button&gt;</a:t>
                      </a:r>
                    </a:p>
                  </a:txBody>
                  <a:tcPr/>
                </a:tc>
                <a:tc>
                  <a:txBody>
                    <a:bodyPr/>
                    <a:lstStyle/>
                    <a:p>
                      <a:r>
                        <a:rPr lang="en-US" sz="1600" b="0" i="0" u="none" strike="noStrike" kern="1200" dirty="0">
                          <a:solidFill>
                            <a:srgbClr val="AB263D"/>
                          </a:solidFill>
                          <a:effectLst/>
                          <a:latin typeface="+mn-lt"/>
                          <a:ea typeface="+mn-ea"/>
                          <a:cs typeface="+mn-cs"/>
                        </a:rPr>
                        <a:t>&lt;/button&gt;</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clickable button.</a:t>
                      </a:r>
                      <a:endParaRPr lang="en-US" sz="1600" dirty="0">
                        <a:solidFill>
                          <a:srgbClr val="AB263D"/>
                        </a:solidFill>
                      </a:endParaRPr>
                    </a:p>
                  </a:txBody>
                  <a:tcPr/>
                </a:tc>
                <a:extLst>
                  <a:ext uri="{0D108BD9-81ED-4DB2-BD59-A6C34878D82A}">
                    <a16:rowId xmlns:a16="http://schemas.microsoft.com/office/drawing/2014/main" val="811810279"/>
                  </a:ext>
                </a:extLst>
              </a:tr>
            </a:tbl>
          </a:graphicData>
        </a:graphic>
      </p:graphicFrame>
    </p:spTree>
    <p:extLst>
      <p:ext uri="{BB962C8B-B14F-4D97-AF65-F5344CB8AC3E}">
        <p14:creationId xmlns:p14="http://schemas.microsoft.com/office/powerpoint/2010/main" val="40087576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39</a:t>
            </a:fld>
            <a:endParaRPr lang="en-US" dirty="0"/>
          </a:p>
        </p:txBody>
      </p:sp>
      <p:sp>
        <p:nvSpPr>
          <p:cNvPr id="4" name="Title 3"/>
          <p:cNvSpPr>
            <a:spLocks noGrp="1"/>
          </p:cNvSpPr>
          <p:nvPr>
            <p:ph type="title"/>
          </p:nvPr>
        </p:nvSpPr>
        <p:spPr>
          <a:xfrm>
            <a:off x="302605" y="418354"/>
            <a:ext cx="108352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Common HTML Elements: Form Input Types</a:t>
            </a:r>
          </a:p>
        </p:txBody>
      </p:sp>
      <p:graphicFrame>
        <p:nvGraphicFramePr>
          <p:cNvPr id="2" name="Table 1">
            <a:extLst>
              <a:ext uri="{FF2B5EF4-FFF2-40B4-BE49-F238E27FC236}">
                <a16:creationId xmlns:a16="http://schemas.microsoft.com/office/drawing/2014/main" id="{DD30A7AE-41C3-8F4D-9D6D-72862D7E93ED}"/>
              </a:ext>
            </a:extLst>
          </p:cNvPr>
          <p:cNvGraphicFramePr>
            <a:graphicFrameLocks noGrp="1"/>
          </p:cNvGraphicFramePr>
          <p:nvPr>
            <p:extLst>
              <p:ext uri="{D42A27DB-BD31-4B8C-83A1-F6EECF244321}">
                <p14:modId xmlns:p14="http://schemas.microsoft.com/office/powerpoint/2010/main" val="4149452189"/>
              </p:ext>
            </p:extLst>
          </p:nvPr>
        </p:nvGraphicFramePr>
        <p:xfrm>
          <a:off x="302605" y="1675231"/>
          <a:ext cx="11051078" cy="4617720"/>
        </p:xfrm>
        <a:graphic>
          <a:graphicData uri="http://schemas.openxmlformats.org/drawingml/2006/table">
            <a:tbl>
              <a:tblPr firstRow="1" bandRow="1">
                <a:tableStyleId>{5C22544A-7EE6-4342-B048-85BDC9FD1C3A}</a:tableStyleId>
              </a:tblPr>
              <a:tblGrid>
                <a:gridCol w="5525539">
                  <a:extLst>
                    <a:ext uri="{9D8B030D-6E8A-4147-A177-3AD203B41FA5}">
                      <a16:colId xmlns:a16="http://schemas.microsoft.com/office/drawing/2014/main" val="2590924445"/>
                    </a:ext>
                  </a:extLst>
                </a:gridCol>
                <a:gridCol w="5525539">
                  <a:extLst>
                    <a:ext uri="{9D8B030D-6E8A-4147-A177-3AD203B41FA5}">
                      <a16:colId xmlns:a16="http://schemas.microsoft.com/office/drawing/2014/main" val="3754570660"/>
                    </a:ext>
                  </a:extLst>
                </a:gridCol>
              </a:tblGrid>
              <a:tr h="256599">
                <a:tc>
                  <a:txBody>
                    <a:bodyPr/>
                    <a:lstStyle/>
                    <a:p>
                      <a:pPr algn="ctr"/>
                      <a:r>
                        <a:rPr lang="en-US" dirty="0"/>
                        <a:t>Type</a:t>
                      </a:r>
                    </a:p>
                  </a:txBody>
                  <a:tcPr>
                    <a:solidFill>
                      <a:srgbClr val="AB263D"/>
                    </a:solidFill>
                  </a:tcPr>
                </a:tc>
                <a:tc>
                  <a:txBody>
                    <a:bodyPr/>
                    <a:lstStyle/>
                    <a:p>
                      <a:pPr algn="ctr"/>
                      <a:r>
                        <a:rPr lang="en-US" dirty="0"/>
                        <a:t>Description</a:t>
                      </a:r>
                    </a:p>
                  </a:txBody>
                  <a:tcPr>
                    <a:solidFill>
                      <a:srgbClr val="AB263D"/>
                    </a:solidFill>
                  </a:tcPr>
                </a:tc>
                <a:extLst>
                  <a:ext uri="{0D108BD9-81ED-4DB2-BD59-A6C34878D82A}">
                    <a16:rowId xmlns:a16="http://schemas.microsoft.com/office/drawing/2014/main" val="1228452629"/>
                  </a:ext>
                </a:extLst>
              </a:tr>
              <a:tr h="370840">
                <a:tc>
                  <a:txBody>
                    <a:bodyPr/>
                    <a:lstStyle/>
                    <a:p>
                      <a:r>
                        <a:rPr lang="en-US" sz="1600" b="0" i="0" u="none" strike="noStrike" kern="1200" dirty="0">
                          <a:solidFill>
                            <a:srgbClr val="AB263D"/>
                          </a:solidFill>
                          <a:effectLst/>
                          <a:latin typeface="+mn-lt"/>
                          <a:ea typeface="+mn-ea"/>
                          <a:cs typeface="+mn-cs"/>
                        </a:rPr>
                        <a:t>type="text"</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one-line text input field</a:t>
                      </a:r>
                      <a:endParaRPr lang="en-US" sz="1600" b="0" dirty="0">
                        <a:solidFill>
                          <a:srgbClr val="AB263D"/>
                        </a:solidFill>
                      </a:endParaRPr>
                    </a:p>
                  </a:txBody>
                  <a:tcPr/>
                </a:tc>
                <a:extLst>
                  <a:ext uri="{0D108BD9-81ED-4DB2-BD59-A6C34878D82A}">
                    <a16:rowId xmlns:a16="http://schemas.microsoft.com/office/drawing/2014/main" val="3898612296"/>
                  </a:ext>
                </a:extLst>
              </a:tr>
              <a:tr h="370840">
                <a:tc>
                  <a:txBody>
                    <a:bodyPr/>
                    <a:lstStyle/>
                    <a:p>
                      <a:r>
                        <a:rPr lang="en-US" sz="1600" b="0" i="0" u="none" strike="noStrike" kern="1200" dirty="0">
                          <a:solidFill>
                            <a:srgbClr val="AB263D"/>
                          </a:solidFill>
                          <a:effectLst/>
                          <a:latin typeface="+mn-lt"/>
                          <a:ea typeface="+mn-ea"/>
                          <a:cs typeface="+mn-cs"/>
                        </a:rPr>
                        <a:t>type="password"</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password field</a:t>
                      </a:r>
                      <a:endParaRPr lang="en-US" sz="1600" b="0" dirty="0">
                        <a:solidFill>
                          <a:srgbClr val="AB263D"/>
                        </a:solidFill>
                      </a:endParaRPr>
                    </a:p>
                  </a:txBody>
                  <a:tcPr/>
                </a:tc>
                <a:extLst>
                  <a:ext uri="{0D108BD9-81ED-4DB2-BD59-A6C34878D82A}">
                    <a16:rowId xmlns:a16="http://schemas.microsoft.com/office/drawing/2014/main" val="4180776451"/>
                  </a:ext>
                </a:extLst>
              </a:tr>
              <a:tr h="370840">
                <a:tc>
                  <a:txBody>
                    <a:bodyPr/>
                    <a:lstStyle/>
                    <a:p>
                      <a:r>
                        <a:rPr lang="en-US" sz="1600" b="0" i="0" u="none" strike="noStrike" kern="1200" dirty="0">
                          <a:solidFill>
                            <a:srgbClr val="AB263D"/>
                          </a:solidFill>
                          <a:effectLst/>
                          <a:latin typeface="+mn-lt"/>
                          <a:ea typeface="+mn-ea"/>
                          <a:cs typeface="+mn-cs"/>
                        </a:rPr>
                        <a:t>type="submit"</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button for submitting form data to a form-handler</a:t>
                      </a:r>
                      <a:endParaRPr lang="en-US" sz="1600" b="0" dirty="0">
                        <a:solidFill>
                          <a:srgbClr val="AB263D"/>
                        </a:solidFill>
                      </a:endParaRPr>
                    </a:p>
                  </a:txBody>
                  <a:tcPr/>
                </a:tc>
                <a:extLst>
                  <a:ext uri="{0D108BD9-81ED-4DB2-BD59-A6C34878D82A}">
                    <a16:rowId xmlns:a16="http://schemas.microsoft.com/office/drawing/2014/main" val="2001597286"/>
                  </a:ext>
                </a:extLst>
              </a:tr>
              <a:tr h="370840">
                <a:tc>
                  <a:txBody>
                    <a:bodyPr/>
                    <a:lstStyle/>
                    <a:p>
                      <a:r>
                        <a:rPr lang="en-US" sz="1600" b="0" i="0" u="none" strike="noStrike" kern="1200" dirty="0">
                          <a:solidFill>
                            <a:srgbClr val="AB263D"/>
                          </a:solidFill>
                          <a:effectLst/>
                          <a:latin typeface="+mn-lt"/>
                          <a:ea typeface="+mn-ea"/>
                          <a:cs typeface="+mn-cs"/>
                        </a:rPr>
                        <a:t>type="reset"</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reset button that will reset all form values to their default values</a:t>
                      </a:r>
                      <a:endParaRPr lang="en-US" sz="1600" b="0" dirty="0">
                        <a:solidFill>
                          <a:srgbClr val="AB263D"/>
                        </a:solidFill>
                      </a:endParaRPr>
                    </a:p>
                  </a:txBody>
                  <a:tcPr/>
                </a:tc>
                <a:extLst>
                  <a:ext uri="{0D108BD9-81ED-4DB2-BD59-A6C34878D82A}">
                    <a16:rowId xmlns:a16="http://schemas.microsoft.com/office/drawing/2014/main" val="1126203964"/>
                  </a:ext>
                </a:extLst>
              </a:tr>
              <a:tr h="370840">
                <a:tc>
                  <a:txBody>
                    <a:bodyPr/>
                    <a:lstStyle/>
                    <a:p>
                      <a:r>
                        <a:rPr lang="en-US" sz="1600" b="0" i="0" u="none" strike="noStrike" kern="1200" dirty="0">
                          <a:solidFill>
                            <a:srgbClr val="AB263D"/>
                          </a:solidFill>
                          <a:effectLst/>
                          <a:latin typeface="+mn-lt"/>
                          <a:ea typeface="+mn-ea"/>
                          <a:cs typeface="+mn-cs"/>
                        </a:rPr>
                        <a:t>type="radio"</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radio button</a:t>
                      </a:r>
                      <a:endParaRPr lang="en-US" sz="1600" b="0" dirty="0">
                        <a:solidFill>
                          <a:srgbClr val="AB263D"/>
                        </a:solidFill>
                      </a:endParaRPr>
                    </a:p>
                  </a:txBody>
                  <a:tcPr/>
                </a:tc>
                <a:extLst>
                  <a:ext uri="{0D108BD9-81ED-4DB2-BD59-A6C34878D82A}">
                    <a16:rowId xmlns:a16="http://schemas.microsoft.com/office/drawing/2014/main" val="3522689692"/>
                  </a:ext>
                </a:extLst>
              </a:tr>
              <a:tr h="370840">
                <a:tc>
                  <a:txBody>
                    <a:bodyPr/>
                    <a:lstStyle/>
                    <a:p>
                      <a:r>
                        <a:rPr lang="en-US" sz="1600" b="0" i="0" u="none" strike="noStrike" kern="1200" dirty="0">
                          <a:solidFill>
                            <a:srgbClr val="AB263D"/>
                          </a:solidFill>
                          <a:effectLst/>
                          <a:latin typeface="+mn-lt"/>
                          <a:ea typeface="+mn-ea"/>
                          <a:cs typeface="+mn-cs"/>
                        </a:rPr>
                        <a:t>type="checkbox"</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checkbox</a:t>
                      </a:r>
                      <a:endParaRPr lang="en-US" sz="1600" b="0" dirty="0">
                        <a:solidFill>
                          <a:srgbClr val="AB263D"/>
                        </a:solidFill>
                      </a:endParaRPr>
                    </a:p>
                  </a:txBody>
                  <a:tcPr/>
                </a:tc>
                <a:extLst>
                  <a:ext uri="{0D108BD9-81ED-4DB2-BD59-A6C34878D82A}">
                    <a16:rowId xmlns:a16="http://schemas.microsoft.com/office/drawing/2014/main" val="3129871068"/>
                  </a:ext>
                </a:extLst>
              </a:tr>
              <a:tr h="370840">
                <a:tc>
                  <a:txBody>
                    <a:bodyPr/>
                    <a:lstStyle/>
                    <a:p>
                      <a:r>
                        <a:rPr lang="en-US" sz="1600" b="0" i="0" u="none" strike="noStrike" kern="1200" dirty="0">
                          <a:solidFill>
                            <a:srgbClr val="AB263D"/>
                          </a:solidFill>
                          <a:effectLst/>
                          <a:latin typeface="+mn-lt"/>
                          <a:ea typeface="+mn-ea"/>
                          <a:cs typeface="+mn-cs"/>
                        </a:rPr>
                        <a:t>type="button"</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button</a:t>
                      </a:r>
                      <a:endParaRPr lang="en-US" sz="1600" b="0" dirty="0">
                        <a:solidFill>
                          <a:srgbClr val="AB263D"/>
                        </a:solidFill>
                      </a:endParaRPr>
                    </a:p>
                  </a:txBody>
                  <a:tcPr/>
                </a:tc>
                <a:extLst>
                  <a:ext uri="{0D108BD9-81ED-4DB2-BD59-A6C34878D82A}">
                    <a16:rowId xmlns:a16="http://schemas.microsoft.com/office/drawing/2014/main" val="2760549026"/>
                  </a:ext>
                </a:extLst>
              </a:tr>
              <a:tr h="370840">
                <a:tc>
                  <a:txBody>
                    <a:bodyPr/>
                    <a:lstStyle/>
                    <a:p>
                      <a:r>
                        <a:rPr lang="en-US" sz="1600" b="0" i="0" u="none" strike="noStrike" kern="1200" dirty="0">
                          <a:solidFill>
                            <a:srgbClr val="AB263D"/>
                          </a:solidFill>
                          <a:effectLst/>
                          <a:latin typeface="+mn-lt"/>
                          <a:ea typeface="+mn-ea"/>
                          <a:cs typeface="+mn-cs"/>
                        </a:rPr>
                        <a:t>type="color"</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Is used for input fields that should contain a color.</a:t>
                      </a:r>
                      <a:endParaRPr lang="en-US" sz="1600" dirty="0">
                        <a:solidFill>
                          <a:srgbClr val="AB263D"/>
                        </a:solidFill>
                      </a:endParaRPr>
                    </a:p>
                  </a:txBody>
                  <a:tcPr/>
                </a:tc>
                <a:extLst>
                  <a:ext uri="{0D108BD9-81ED-4DB2-BD59-A6C34878D82A}">
                    <a16:rowId xmlns:a16="http://schemas.microsoft.com/office/drawing/2014/main" val="2526626185"/>
                  </a:ext>
                </a:extLst>
              </a:tr>
              <a:tr h="370840">
                <a:tc>
                  <a:txBody>
                    <a:bodyPr/>
                    <a:lstStyle/>
                    <a:p>
                      <a:r>
                        <a:rPr lang="en-US" sz="1600" b="0" i="0" u="none" strike="noStrike" kern="1200" dirty="0">
                          <a:solidFill>
                            <a:srgbClr val="AB263D"/>
                          </a:solidFill>
                          <a:effectLst/>
                          <a:latin typeface="+mn-lt"/>
                          <a:ea typeface="+mn-ea"/>
                          <a:cs typeface="+mn-cs"/>
                        </a:rPr>
                        <a:t>type="date"</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Is used for input fields that should contain a date.</a:t>
                      </a:r>
                      <a:endParaRPr lang="en-US" sz="1600" dirty="0">
                        <a:solidFill>
                          <a:srgbClr val="AB263D"/>
                        </a:solidFill>
                      </a:endParaRPr>
                    </a:p>
                  </a:txBody>
                  <a:tcPr/>
                </a:tc>
                <a:extLst>
                  <a:ext uri="{0D108BD9-81ED-4DB2-BD59-A6C34878D82A}">
                    <a16:rowId xmlns:a16="http://schemas.microsoft.com/office/drawing/2014/main" val="908164013"/>
                  </a:ext>
                </a:extLst>
              </a:tr>
              <a:tr h="370840">
                <a:tc>
                  <a:txBody>
                    <a:bodyPr/>
                    <a:lstStyle/>
                    <a:p>
                      <a:r>
                        <a:rPr lang="en-US" sz="1600" b="0" i="0" u="none" strike="noStrike" kern="1200" dirty="0">
                          <a:solidFill>
                            <a:srgbClr val="AB263D"/>
                          </a:solidFill>
                          <a:effectLst/>
                          <a:latin typeface="+mn-lt"/>
                          <a:ea typeface="+mn-ea"/>
                          <a:cs typeface="+mn-cs"/>
                        </a:rPr>
                        <a:t>type="datetime-local"</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Specifies a date and time input field, with no time zone.</a:t>
                      </a:r>
                      <a:endParaRPr lang="en-US" sz="1600" dirty="0">
                        <a:solidFill>
                          <a:srgbClr val="AB263D"/>
                        </a:solidFill>
                      </a:endParaRPr>
                    </a:p>
                  </a:txBody>
                  <a:tcPr/>
                </a:tc>
                <a:extLst>
                  <a:ext uri="{0D108BD9-81ED-4DB2-BD59-A6C34878D82A}">
                    <a16:rowId xmlns:a16="http://schemas.microsoft.com/office/drawing/2014/main" val="586527581"/>
                  </a:ext>
                </a:extLst>
              </a:tr>
              <a:tr h="0">
                <a:tc>
                  <a:txBody>
                    <a:bodyPr/>
                    <a:lstStyle/>
                    <a:p>
                      <a:r>
                        <a:rPr lang="en-US" sz="1600" b="0" i="0" u="none" strike="noStrike" kern="1200" dirty="0">
                          <a:solidFill>
                            <a:srgbClr val="AB263D"/>
                          </a:solidFill>
                          <a:effectLst/>
                          <a:latin typeface="+mn-lt"/>
                          <a:ea typeface="+mn-ea"/>
                          <a:cs typeface="+mn-cs"/>
                        </a:rPr>
                        <a:t>type="email"</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Is used for input fields that should contain an e-mail address.</a:t>
                      </a:r>
                      <a:endParaRPr lang="en-US" sz="1600" dirty="0">
                        <a:solidFill>
                          <a:srgbClr val="AB263D"/>
                        </a:solidFill>
                      </a:endParaRPr>
                    </a:p>
                  </a:txBody>
                  <a:tcPr/>
                </a:tc>
                <a:extLst>
                  <a:ext uri="{0D108BD9-81ED-4DB2-BD59-A6C34878D82A}">
                    <a16:rowId xmlns:a16="http://schemas.microsoft.com/office/drawing/2014/main" val="1242734522"/>
                  </a:ext>
                </a:extLst>
              </a:tr>
            </a:tbl>
          </a:graphicData>
        </a:graphic>
      </p:graphicFrame>
      <p:sp>
        <p:nvSpPr>
          <p:cNvPr id="6" name="TextBox 5">
            <a:extLst>
              <a:ext uri="{FF2B5EF4-FFF2-40B4-BE49-F238E27FC236}">
                <a16:creationId xmlns:a16="http://schemas.microsoft.com/office/drawing/2014/main" id="{DB930948-BC6E-2248-B2A7-6279A2CCA2ED}"/>
              </a:ext>
            </a:extLst>
          </p:cNvPr>
          <p:cNvSpPr txBox="1"/>
          <p:nvPr/>
        </p:nvSpPr>
        <p:spPr>
          <a:xfrm>
            <a:off x="302605" y="1232451"/>
            <a:ext cx="10953529" cy="646331"/>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We can give inputs different types to handle different types of input: </a:t>
            </a:r>
            <a:r>
              <a:rPr lang="en-US" b="1" i="1" dirty="0">
                <a:solidFill>
                  <a:srgbClr val="AB263D"/>
                </a:solidFill>
                <a:latin typeface="Courier New" panose="02070309020205020404" pitchFamily="49" charset="0"/>
                <a:cs typeface="Courier New" panose="02070309020205020404" pitchFamily="49" charset="0"/>
              </a:rPr>
              <a:t>&lt;input type=”VALUE"&gt;</a:t>
            </a:r>
          </a:p>
          <a:p>
            <a:endParaRPr lang="en-US" dirty="0"/>
          </a:p>
        </p:txBody>
      </p:sp>
    </p:spTree>
    <p:extLst>
      <p:ext uri="{BB962C8B-B14F-4D97-AF65-F5344CB8AC3E}">
        <p14:creationId xmlns:p14="http://schemas.microsoft.com/office/powerpoint/2010/main" val="2157294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950656"/>
            <a:ext cx="11826969" cy="4498353"/>
          </a:xfrm>
        </p:spPr>
        <p:txBody>
          <a:bodyPr/>
          <a:lstStyle/>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Learning to code in collaboration with others is a very important skill to learn for your life as a developer.</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We can code collaboratively by using a combination of version control software, ticketing  systems, and workflows to distribute work amongst our team members</a:t>
            </a:r>
            <a:endParaRPr lang="en-US" sz="2000" b="1" dirty="0">
              <a:solidFill>
                <a:srgbClr val="AB263D"/>
              </a:solidFill>
              <a:latin typeface="Courier New" panose="02070309020205020404" pitchFamily="49" charset="0"/>
              <a:ea typeface="Verdana" panose="020B0604030504040204" pitchFamily="34" charset="0"/>
              <a:cs typeface="Courier New" panose="02070309020205020404" pitchFamily="49"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4</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How Do We Code Collaboratively? </a:t>
            </a:r>
          </a:p>
        </p:txBody>
      </p:sp>
    </p:spTree>
    <p:extLst>
      <p:ext uri="{BB962C8B-B14F-4D97-AF65-F5344CB8AC3E}">
        <p14:creationId xmlns:p14="http://schemas.microsoft.com/office/powerpoint/2010/main" val="35168491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4"/>
          </p:nvPr>
        </p:nvSpPr>
        <p:spPr/>
        <p:txBody>
          <a:bodyPr/>
          <a:lstStyle/>
          <a:p>
            <a:fld id="{12342C3A-DD85-7843-B416-BD52AB030D59}" type="slidenum">
              <a:rPr lang="en-US" smtClean="0"/>
              <a:pPr/>
              <a:t>40</a:t>
            </a:fld>
            <a:endParaRPr lang="en-US" dirty="0"/>
          </a:p>
        </p:txBody>
      </p:sp>
      <p:sp>
        <p:nvSpPr>
          <p:cNvPr id="4" name="Title 3"/>
          <p:cNvSpPr>
            <a:spLocks noGrp="1"/>
          </p:cNvSpPr>
          <p:nvPr>
            <p:ph type="title"/>
          </p:nvPr>
        </p:nvSpPr>
        <p:spPr>
          <a:xfrm>
            <a:off x="302605" y="418354"/>
            <a:ext cx="10835295" cy="535863"/>
          </a:xfrm>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Common HTML Elements: Form Input Types</a:t>
            </a:r>
          </a:p>
        </p:txBody>
      </p:sp>
      <p:graphicFrame>
        <p:nvGraphicFramePr>
          <p:cNvPr id="5" name="Table 4">
            <a:extLst>
              <a:ext uri="{FF2B5EF4-FFF2-40B4-BE49-F238E27FC236}">
                <a16:creationId xmlns:a16="http://schemas.microsoft.com/office/drawing/2014/main" id="{316E716C-292B-D84A-9B10-2B8E205BA501}"/>
              </a:ext>
            </a:extLst>
          </p:cNvPr>
          <p:cNvGraphicFramePr>
            <a:graphicFrameLocks noGrp="1"/>
          </p:cNvGraphicFramePr>
          <p:nvPr>
            <p:extLst>
              <p:ext uri="{D42A27DB-BD31-4B8C-83A1-F6EECF244321}">
                <p14:modId xmlns:p14="http://schemas.microsoft.com/office/powerpoint/2010/main" val="1298542677"/>
              </p:ext>
            </p:extLst>
          </p:nvPr>
        </p:nvGraphicFramePr>
        <p:xfrm>
          <a:off x="412123" y="1708628"/>
          <a:ext cx="10941560" cy="4180180"/>
        </p:xfrm>
        <a:graphic>
          <a:graphicData uri="http://schemas.openxmlformats.org/drawingml/2006/table">
            <a:tbl>
              <a:tblPr firstRow="1" bandRow="1">
                <a:tableStyleId>{5C22544A-7EE6-4342-B048-85BDC9FD1C3A}</a:tableStyleId>
              </a:tblPr>
              <a:tblGrid>
                <a:gridCol w="5470780">
                  <a:extLst>
                    <a:ext uri="{9D8B030D-6E8A-4147-A177-3AD203B41FA5}">
                      <a16:colId xmlns:a16="http://schemas.microsoft.com/office/drawing/2014/main" val="3238253561"/>
                    </a:ext>
                  </a:extLst>
                </a:gridCol>
                <a:gridCol w="5470780">
                  <a:extLst>
                    <a:ext uri="{9D8B030D-6E8A-4147-A177-3AD203B41FA5}">
                      <a16:colId xmlns:a16="http://schemas.microsoft.com/office/drawing/2014/main" val="740911155"/>
                    </a:ext>
                  </a:extLst>
                </a:gridCol>
              </a:tblGrid>
              <a:tr h="426060">
                <a:tc>
                  <a:txBody>
                    <a:bodyPr/>
                    <a:lstStyle/>
                    <a:p>
                      <a:pPr algn="ctr"/>
                      <a:r>
                        <a:rPr lang="en-US" dirty="0"/>
                        <a:t>Type</a:t>
                      </a:r>
                    </a:p>
                  </a:txBody>
                  <a:tcPr>
                    <a:solidFill>
                      <a:srgbClr val="AB263D"/>
                    </a:solidFill>
                  </a:tcPr>
                </a:tc>
                <a:tc>
                  <a:txBody>
                    <a:bodyPr/>
                    <a:lstStyle/>
                    <a:p>
                      <a:pPr algn="ctr"/>
                      <a:r>
                        <a:rPr lang="en-US" dirty="0"/>
                        <a:t>Description</a:t>
                      </a:r>
                    </a:p>
                  </a:txBody>
                  <a:tcPr>
                    <a:solidFill>
                      <a:srgbClr val="AB263D"/>
                    </a:solidFill>
                  </a:tcPr>
                </a:tc>
                <a:extLst>
                  <a:ext uri="{0D108BD9-81ED-4DB2-BD59-A6C34878D82A}">
                    <a16:rowId xmlns:a16="http://schemas.microsoft.com/office/drawing/2014/main" val="647921922"/>
                  </a:ext>
                </a:extLst>
              </a:tr>
              <a:tr h="370840">
                <a:tc>
                  <a:txBody>
                    <a:bodyPr/>
                    <a:lstStyle/>
                    <a:p>
                      <a:r>
                        <a:rPr lang="en-US" sz="1600" b="0" i="0" u="none" strike="noStrike" kern="1200" dirty="0">
                          <a:solidFill>
                            <a:srgbClr val="AB263D"/>
                          </a:solidFill>
                          <a:effectLst/>
                          <a:latin typeface="+mn-lt"/>
                          <a:ea typeface="+mn-ea"/>
                          <a:cs typeface="+mn-cs"/>
                        </a:rPr>
                        <a:t>type="file"</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file-select field and a "Browse" button for file uploads.</a:t>
                      </a:r>
                      <a:endParaRPr lang="en-US" sz="1600" dirty="0">
                        <a:solidFill>
                          <a:srgbClr val="AB263D"/>
                        </a:solidFill>
                      </a:endParaRPr>
                    </a:p>
                  </a:txBody>
                  <a:tcPr/>
                </a:tc>
                <a:extLst>
                  <a:ext uri="{0D108BD9-81ED-4DB2-BD59-A6C34878D82A}">
                    <a16:rowId xmlns:a16="http://schemas.microsoft.com/office/drawing/2014/main" val="3299346523"/>
                  </a:ext>
                </a:extLst>
              </a:tr>
              <a:tr h="370840">
                <a:tc>
                  <a:txBody>
                    <a:bodyPr/>
                    <a:lstStyle/>
                    <a:p>
                      <a:r>
                        <a:rPr lang="en-US" sz="1600" b="0" i="0" u="none" strike="noStrike" kern="1200" dirty="0">
                          <a:solidFill>
                            <a:srgbClr val="AB263D"/>
                          </a:solidFill>
                          <a:effectLst/>
                          <a:latin typeface="+mn-lt"/>
                          <a:ea typeface="+mn-ea"/>
                          <a:cs typeface="+mn-cs"/>
                        </a:rPr>
                        <a:t>type="month"</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Allows the user to select a month and year.</a:t>
                      </a:r>
                      <a:endParaRPr lang="en-US" sz="1600" dirty="0">
                        <a:solidFill>
                          <a:srgbClr val="AB263D"/>
                        </a:solidFill>
                      </a:endParaRPr>
                    </a:p>
                  </a:txBody>
                  <a:tcPr/>
                </a:tc>
                <a:extLst>
                  <a:ext uri="{0D108BD9-81ED-4DB2-BD59-A6C34878D82A}">
                    <a16:rowId xmlns:a16="http://schemas.microsoft.com/office/drawing/2014/main" val="3289944921"/>
                  </a:ext>
                </a:extLst>
              </a:tr>
              <a:tr h="370840">
                <a:tc>
                  <a:txBody>
                    <a:bodyPr/>
                    <a:lstStyle/>
                    <a:p>
                      <a:r>
                        <a:rPr lang="en-US" sz="1600" b="0" i="0" u="none" strike="noStrike" kern="1200" dirty="0">
                          <a:solidFill>
                            <a:srgbClr val="AB263D"/>
                          </a:solidFill>
                          <a:effectLst/>
                          <a:latin typeface="+mn-lt"/>
                          <a:ea typeface="+mn-ea"/>
                          <a:cs typeface="+mn-cs"/>
                        </a:rPr>
                        <a:t>type="number"</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numeric input field</a:t>
                      </a:r>
                      <a:endParaRPr lang="en-US" sz="1600" dirty="0">
                        <a:solidFill>
                          <a:srgbClr val="AB263D"/>
                        </a:solidFill>
                      </a:endParaRPr>
                    </a:p>
                  </a:txBody>
                  <a:tcPr/>
                </a:tc>
                <a:extLst>
                  <a:ext uri="{0D108BD9-81ED-4DB2-BD59-A6C34878D82A}">
                    <a16:rowId xmlns:a16="http://schemas.microsoft.com/office/drawing/2014/main" val="979731324"/>
                  </a:ext>
                </a:extLst>
              </a:tr>
              <a:tr h="370840">
                <a:tc>
                  <a:txBody>
                    <a:bodyPr/>
                    <a:lstStyle/>
                    <a:p>
                      <a:r>
                        <a:rPr lang="en-US" sz="1600" b="0" i="0" u="none" strike="noStrike" kern="1200" dirty="0">
                          <a:solidFill>
                            <a:srgbClr val="AB263D"/>
                          </a:solidFill>
                          <a:effectLst/>
                          <a:latin typeface="+mn-lt"/>
                          <a:ea typeface="+mn-ea"/>
                          <a:cs typeface="+mn-cs"/>
                        </a:rPr>
                        <a:t>type="range"</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Defines a control for entering a number whose exact value is not important (like a slider control)</a:t>
                      </a:r>
                      <a:endParaRPr lang="en-US" sz="1600" dirty="0">
                        <a:solidFill>
                          <a:srgbClr val="AB263D"/>
                        </a:solidFill>
                      </a:endParaRPr>
                    </a:p>
                  </a:txBody>
                  <a:tcPr/>
                </a:tc>
                <a:extLst>
                  <a:ext uri="{0D108BD9-81ED-4DB2-BD59-A6C34878D82A}">
                    <a16:rowId xmlns:a16="http://schemas.microsoft.com/office/drawing/2014/main" val="2991716573"/>
                  </a:ext>
                </a:extLst>
              </a:tr>
              <a:tr h="370840">
                <a:tc>
                  <a:txBody>
                    <a:bodyPr/>
                    <a:lstStyle/>
                    <a:p>
                      <a:r>
                        <a:rPr lang="en-US" sz="1600" b="0" i="0" u="none" strike="noStrike" kern="1200" dirty="0">
                          <a:solidFill>
                            <a:srgbClr val="AB263D"/>
                          </a:solidFill>
                          <a:effectLst/>
                          <a:latin typeface="+mn-lt"/>
                          <a:ea typeface="+mn-ea"/>
                          <a:cs typeface="+mn-cs"/>
                        </a:rPr>
                        <a:t>type="search"</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Is used for search fields (a search field behaves like a regular text field).</a:t>
                      </a:r>
                      <a:endParaRPr lang="en-US" sz="1600" dirty="0">
                        <a:solidFill>
                          <a:srgbClr val="AB263D"/>
                        </a:solidFill>
                      </a:endParaRPr>
                    </a:p>
                  </a:txBody>
                  <a:tcPr/>
                </a:tc>
                <a:extLst>
                  <a:ext uri="{0D108BD9-81ED-4DB2-BD59-A6C34878D82A}">
                    <a16:rowId xmlns:a16="http://schemas.microsoft.com/office/drawing/2014/main" val="1542267972"/>
                  </a:ext>
                </a:extLst>
              </a:tr>
              <a:tr h="370840">
                <a:tc>
                  <a:txBody>
                    <a:bodyPr/>
                    <a:lstStyle/>
                    <a:p>
                      <a:r>
                        <a:rPr lang="en-US" sz="1600" b="0" i="0" u="none" strike="noStrike" kern="1200" dirty="0">
                          <a:solidFill>
                            <a:srgbClr val="AB263D"/>
                          </a:solidFill>
                          <a:effectLst/>
                          <a:latin typeface="+mn-lt"/>
                          <a:ea typeface="+mn-ea"/>
                          <a:cs typeface="+mn-cs"/>
                        </a:rPr>
                        <a:t>type="</a:t>
                      </a:r>
                      <a:r>
                        <a:rPr lang="en-US" sz="1600" b="0" i="0" u="none" strike="noStrike" kern="1200" dirty="0" err="1">
                          <a:solidFill>
                            <a:srgbClr val="AB263D"/>
                          </a:solidFill>
                          <a:effectLst/>
                          <a:latin typeface="+mn-lt"/>
                          <a:ea typeface="+mn-ea"/>
                          <a:cs typeface="+mn-cs"/>
                        </a:rPr>
                        <a:t>tel</a:t>
                      </a:r>
                      <a:r>
                        <a:rPr lang="en-US" sz="1600" b="0" i="0" u="none" strike="noStrike" kern="1200" dirty="0">
                          <a:solidFill>
                            <a:srgbClr val="AB263D"/>
                          </a:solidFill>
                          <a:effectLst/>
                          <a:latin typeface="+mn-lt"/>
                          <a:ea typeface="+mn-ea"/>
                          <a:cs typeface="+mn-cs"/>
                        </a:rPr>
                        <a:t>"</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Is used for input fields that should contain a telephone number.</a:t>
                      </a:r>
                      <a:endParaRPr lang="en-US" sz="1600" dirty="0">
                        <a:solidFill>
                          <a:srgbClr val="AB263D"/>
                        </a:solidFill>
                      </a:endParaRPr>
                    </a:p>
                  </a:txBody>
                  <a:tcPr/>
                </a:tc>
                <a:extLst>
                  <a:ext uri="{0D108BD9-81ED-4DB2-BD59-A6C34878D82A}">
                    <a16:rowId xmlns:a16="http://schemas.microsoft.com/office/drawing/2014/main" val="312338399"/>
                  </a:ext>
                </a:extLst>
              </a:tr>
              <a:tr h="370840">
                <a:tc>
                  <a:txBody>
                    <a:bodyPr/>
                    <a:lstStyle/>
                    <a:p>
                      <a:r>
                        <a:rPr lang="en-US" sz="1600" b="0" i="0" u="none" strike="noStrike" kern="1200" dirty="0">
                          <a:solidFill>
                            <a:srgbClr val="AB263D"/>
                          </a:solidFill>
                          <a:effectLst/>
                          <a:latin typeface="+mn-lt"/>
                          <a:ea typeface="+mn-ea"/>
                          <a:cs typeface="+mn-cs"/>
                        </a:rPr>
                        <a:t>type="time"</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Allows the user to select a time (no time zone)</a:t>
                      </a:r>
                      <a:endParaRPr lang="en-US" sz="1600" dirty="0">
                        <a:solidFill>
                          <a:srgbClr val="AB263D"/>
                        </a:solidFill>
                      </a:endParaRPr>
                    </a:p>
                  </a:txBody>
                  <a:tcPr/>
                </a:tc>
                <a:extLst>
                  <a:ext uri="{0D108BD9-81ED-4DB2-BD59-A6C34878D82A}">
                    <a16:rowId xmlns:a16="http://schemas.microsoft.com/office/drawing/2014/main" val="1154031993"/>
                  </a:ext>
                </a:extLst>
              </a:tr>
              <a:tr h="370840">
                <a:tc>
                  <a:txBody>
                    <a:bodyPr/>
                    <a:lstStyle/>
                    <a:p>
                      <a:r>
                        <a:rPr lang="en-US" sz="1600" b="0" i="0" u="none" strike="noStrike" kern="1200" dirty="0">
                          <a:solidFill>
                            <a:srgbClr val="AB263D"/>
                          </a:solidFill>
                          <a:effectLst/>
                          <a:latin typeface="+mn-lt"/>
                          <a:ea typeface="+mn-ea"/>
                          <a:cs typeface="+mn-cs"/>
                        </a:rPr>
                        <a:t>type="</a:t>
                      </a:r>
                      <a:r>
                        <a:rPr lang="en-US" sz="1600" b="0" i="0" u="none" strike="noStrike" kern="1200" dirty="0" err="1">
                          <a:solidFill>
                            <a:srgbClr val="AB263D"/>
                          </a:solidFill>
                          <a:effectLst/>
                          <a:latin typeface="+mn-lt"/>
                          <a:ea typeface="+mn-ea"/>
                          <a:cs typeface="+mn-cs"/>
                        </a:rPr>
                        <a:t>url</a:t>
                      </a:r>
                      <a:r>
                        <a:rPr lang="en-US" sz="1600" b="0" i="0" u="none" strike="noStrike" kern="1200" dirty="0">
                          <a:solidFill>
                            <a:srgbClr val="AB263D"/>
                          </a:solidFill>
                          <a:effectLst/>
                          <a:latin typeface="+mn-lt"/>
                          <a:ea typeface="+mn-ea"/>
                          <a:cs typeface="+mn-cs"/>
                        </a:rPr>
                        <a:t>"</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Is used for input fields that should contain a URL address.</a:t>
                      </a:r>
                      <a:endParaRPr lang="en-US" sz="1600" dirty="0">
                        <a:solidFill>
                          <a:srgbClr val="AB263D"/>
                        </a:solidFill>
                      </a:endParaRPr>
                    </a:p>
                  </a:txBody>
                  <a:tcPr/>
                </a:tc>
                <a:extLst>
                  <a:ext uri="{0D108BD9-81ED-4DB2-BD59-A6C34878D82A}">
                    <a16:rowId xmlns:a16="http://schemas.microsoft.com/office/drawing/2014/main" val="3930683303"/>
                  </a:ext>
                </a:extLst>
              </a:tr>
              <a:tr h="370840">
                <a:tc>
                  <a:txBody>
                    <a:bodyPr/>
                    <a:lstStyle/>
                    <a:p>
                      <a:r>
                        <a:rPr lang="en-US" sz="1600" b="0" i="0" u="none" strike="noStrike" kern="1200" dirty="0">
                          <a:solidFill>
                            <a:srgbClr val="AB263D"/>
                          </a:solidFill>
                          <a:effectLst/>
                          <a:latin typeface="+mn-lt"/>
                          <a:ea typeface="+mn-ea"/>
                          <a:cs typeface="+mn-cs"/>
                        </a:rPr>
                        <a:t>type="week"</a:t>
                      </a:r>
                      <a:endParaRPr lang="en-US" sz="1600" dirty="0">
                        <a:solidFill>
                          <a:srgbClr val="AB263D"/>
                        </a:solidFill>
                      </a:endParaRPr>
                    </a:p>
                  </a:txBody>
                  <a:tcPr/>
                </a:tc>
                <a:tc>
                  <a:txBody>
                    <a:bodyPr/>
                    <a:lstStyle/>
                    <a:p>
                      <a:r>
                        <a:rPr lang="en-US" sz="1600" b="0" i="0" u="none" strike="noStrike" kern="1200" dirty="0">
                          <a:solidFill>
                            <a:srgbClr val="AB263D"/>
                          </a:solidFill>
                          <a:effectLst/>
                          <a:latin typeface="+mn-lt"/>
                          <a:ea typeface="+mn-ea"/>
                          <a:cs typeface="+mn-cs"/>
                        </a:rPr>
                        <a:t>Allows the user to select a week and year.</a:t>
                      </a:r>
                      <a:endParaRPr lang="en-US" sz="1600" dirty="0">
                        <a:solidFill>
                          <a:srgbClr val="AB263D"/>
                        </a:solidFill>
                      </a:endParaRPr>
                    </a:p>
                  </a:txBody>
                  <a:tcPr/>
                </a:tc>
                <a:extLst>
                  <a:ext uri="{0D108BD9-81ED-4DB2-BD59-A6C34878D82A}">
                    <a16:rowId xmlns:a16="http://schemas.microsoft.com/office/drawing/2014/main" val="2685280786"/>
                  </a:ext>
                </a:extLst>
              </a:tr>
            </a:tbl>
          </a:graphicData>
        </a:graphic>
      </p:graphicFrame>
      <p:sp>
        <p:nvSpPr>
          <p:cNvPr id="7" name="TextBox 6">
            <a:extLst>
              <a:ext uri="{FF2B5EF4-FFF2-40B4-BE49-F238E27FC236}">
                <a16:creationId xmlns:a16="http://schemas.microsoft.com/office/drawing/2014/main" id="{FD8EF17C-CED1-0146-8B2B-A734CA0463B6}"/>
              </a:ext>
            </a:extLst>
          </p:cNvPr>
          <p:cNvSpPr txBox="1"/>
          <p:nvPr/>
        </p:nvSpPr>
        <p:spPr>
          <a:xfrm>
            <a:off x="302605" y="1232451"/>
            <a:ext cx="10953529" cy="646331"/>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We can give inputs different types to handle different types of input: </a:t>
            </a:r>
            <a:r>
              <a:rPr lang="en-US" b="1" i="1" dirty="0">
                <a:solidFill>
                  <a:srgbClr val="AB263D"/>
                </a:solidFill>
                <a:latin typeface="Courier New" panose="02070309020205020404" pitchFamily="49" charset="0"/>
                <a:cs typeface="Courier New" panose="02070309020205020404" pitchFamily="49" charset="0"/>
              </a:rPr>
              <a:t>&lt;input type=”VALUE"&gt;</a:t>
            </a:r>
          </a:p>
          <a:p>
            <a:endParaRPr lang="en-US" dirty="0"/>
          </a:p>
        </p:txBody>
      </p:sp>
    </p:spTree>
    <p:extLst>
      <p:ext uri="{BB962C8B-B14F-4D97-AF65-F5344CB8AC3E}">
        <p14:creationId xmlns:p14="http://schemas.microsoft.com/office/powerpoint/2010/main" val="17209047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405628"/>
            <a:ext cx="11585731" cy="4764536"/>
          </a:xfrm>
        </p:spPr>
        <p:txBody>
          <a:bodyPr/>
          <a:lstStyle/>
          <a:p>
            <a:pPr marL="0" marR="5080" indent="0">
              <a:lnSpc>
                <a:spcPts val="2170"/>
              </a:lnSpc>
              <a:spcBef>
                <a:spcPts val="360"/>
              </a:spcBef>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This week we’re going to create a meaningful document about different types of coffee and explain how to make it marked up in a sensible way.</a:t>
            </a:r>
          </a:p>
          <a:p>
            <a:pPr marL="0" marR="5080" indent="0">
              <a:lnSpc>
                <a:spcPts val="2170"/>
              </a:lnSpc>
              <a:spcBef>
                <a:spcPts val="360"/>
              </a:spcBef>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We will learn about:</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Formatting text</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Organizing our data</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Lists</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Tabular data</a:t>
            </a:r>
            <a:endParaRPr lang="en-US" sz="18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41</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Improving Our HTML Documents</a:t>
            </a:r>
          </a:p>
        </p:txBody>
      </p:sp>
    </p:spTree>
    <p:extLst>
      <p:ext uri="{BB962C8B-B14F-4D97-AF65-F5344CB8AC3E}">
        <p14:creationId xmlns:p14="http://schemas.microsoft.com/office/powerpoint/2010/main" val="21934101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1546" y="1405628"/>
            <a:ext cx="11585731" cy="4764536"/>
          </a:xfrm>
        </p:spPr>
        <p:txBody>
          <a:bodyPr/>
          <a:lstStyle/>
          <a:p>
            <a:pPr marL="0" marR="5080" indent="0">
              <a:lnSpc>
                <a:spcPts val="2170"/>
              </a:lnSpc>
              <a:spcBef>
                <a:spcPts val="360"/>
              </a:spcBef>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For web programming, it’s very necessary to think of everything based in terms of reusable components. There’s a lot of repetition in web programming, where you’re displaying many different instances of similar data</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Every tweet has all the same info</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Every blog post has a title, time, body, etc.</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Product descriptions all have prices, titles, etc.</a:t>
            </a:r>
          </a:p>
          <a:p>
            <a:pPr marL="0" marR="5080" indent="0">
              <a:lnSpc>
                <a:spcPts val="2170"/>
              </a:lnSpc>
              <a:spcBef>
                <a:spcPts val="360"/>
              </a:spcBef>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Because of this, we’re going to look at our programming in terms of:</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Is this reusable? If so, how?</a:t>
            </a:r>
          </a:p>
          <a:p>
            <a:pPr marR="5080">
              <a:lnSpc>
                <a:spcPts val="2170"/>
              </a:lnSpc>
              <a:spcBef>
                <a:spcPts val="360"/>
              </a:spcBef>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How can I make this component accessible?</a:t>
            </a:r>
          </a:p>
          <a:p>
            <a:pPr marR="5080" lvl="1">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More on this when we get to forms in a few weeks.</a:t>
            </a:r>
            <a:endParaRPr lang="en-US" sz="18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42</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Reusability and Repetition</a:t>
            </a:r>
          </a:p>
        </p:txBody>
      </p:sp>
    </p:spTree>
    <p:extLst>
      <p:ext uri="{BB962C8B-B14F-4D97-AF65-F5344CB8AC3E}">
        <p14:creationId xmlns:p14="http://schemas.microsoft.com/office/powerpoint/2010/main" val="23384502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4" y="954217"/>
            <a:ext cx="10593995" cy="4764536"/>
          </a:xfrm>
        </p:spPr>
        <p:txBody>
          <a:bodyPr/>
          <a:lstStyle/>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The web isn’t just accessible via a browser. As modern web developers, we must care about: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Screen readers</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Search Engine Crawlers / Other AI</a:t>
            </a:r>
          </a:p>
          <a:p>
            <a:pPr marL="0" marR="5080" indent="0">
              <a:lnSpc>
                <a:spcPts val="2170"/>
              </a:lnSpc>
              <a:spcBef>
                <a:spcPts val="360"/>
              </a:spcBef>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There is a growing movement to make the web more accessible</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Leveraging HTML’s strengths</a:t>
            </a:r>
          </a:p>
          <a:p>
            <a:pPr marR="5080" lvl="1">
              <a:lnSpc>
                <a:spcPts val="2170"/>
              </a:lnSpc>
              <a:spcBef>
                <a:spcPts val="360"/>
              </a:spcBef>
              <a:spcAft>
                <a:spcPts val="300"/>
              </a:spcAft>
            </a:pPr>
            <a:r>
              <a:rPr lang="en-US" sz="1600" dirty="0" err="1">
                <a:solidFill>
                  <a:srgbClr val="404040"/>
                </a:solidFill>
                <a:latin typeface="Verdana" panose="020B0604030504040204" pitchFamily="34" charset="0"/>
                <a:ea typeface="Verdana" panose="020B0604030504040204" pitchFamily="34" charset="0"/>
                <a:cs typeface="Verdana" panose="020B0604030504040204" pitchFamily="34" charset="0"/>
              </a:rPr>
              <a:t>Navs</a:t>
            </a: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 in the nav</a:t>
            </a:r>
          </a:p>
          <a:p>
            <a:pPr marR="5080" lvl="1">
              <a:lnSpc>
                <a:spcPts val="2170"/>
              </a:lnSpc>
              <a:spcBef>
                <a:spcPts val="360"/>
              </a:spcBef>
              <a:spcAft>
                <a:spcPts val="300"/>
              </a:spcAft>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Labels in forms</a:t>
            </a:r>
          </a:p>
          <a:p>
            <a:pPr marR="5080" lvl="1">
              <a:lnSpc>
                <a:spcPts val="2170"/>
              </a:lnSpc>
              <a:spcBef>
                <a:spcPts val="360"/>
              </a:spcBef>
              <a:spcAft>
                <a:spcPts val="300"/>
              </a:spcAft>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Using headings properly</a:t>
            </a:r>
          </a:p>
          <a:p>
            <a:pPr marR="5080" lvl="1">
              <a:lnSpc>
                <a:spcPts val="2170"/>
              </a:lnSpc>
              <a:spcBef>
                <a:spcPts val="360"/>
              </a:spcBef>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Attributes to help screen readers</a:t>
            </a:r>
          </a:p>
          <a:p>
            <a:pPr marR="5080">
              <a:lnSpc>
                <a:spcPts val="2170"/>
              </a:lnSpc>
              <a:spcBef>
                <a:spcPts val="360"/>
              </a:spcBef>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Making designs accessible</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Tables for tabular data only</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Make sure you can navigate via keyboard</a:t>
            </a:r>
            <a:endParaRPr lang="en-US" sz="18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43</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The Browser is Only Half the Battle</a:t>
            </a:r>
          </a:p>
        </p:txBody>
      </p:sp>
    </p:spTree>
    <p:extLst>
      <p:ext uri="{BB962C8B-B14F-4D97-AF65-F5344CB8AC3E}">
        <p14:creationId xmlns:p14="http://schemas.microsoft.com/office/powerpoint/2010/main" val="29047166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797414" y="1456169"/>
            <a:ext cx="10593995" cy="4764536"/>
          </a:xfrm>
        </p:spPr>
        <p:txBody>
          <a:bodyPr/>
          <a:lstStyle/>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Before we can think in terms of organizing our data meaningfully, we need to understand what HTML does not accomplish; the way your document looks.</a:t>
            </a:r>
          </a:p>
          <a:p>
            <a:pPr marR="5080">
              <a:lnSpc>
                <a:spcPts val="2170"/>
              </a:lnSpc>
              <a:spcBef>
                <a:spcPts val="360"/>
              </a:spcBef>
              <a:spcAft>
                <a:spcPts val="600"/>
              </a:spcAft>
            </a:pPr>
            <a:r>
              <a:rPr lang="en-US" sz="1800" b="1" dirty="0">
                <a:solidFill>
                  <a:srgbClr val="404040"/>
                </a:solidFill>
                <a:latin typeface="Verdana" panose="020B0604030504040204" pitchFamily="34" charset="0"/>
                <a:ea typeface="Verdana" panose="020B0604030504040204" pitchFamily="34" charset="0"/>
                <a:cs typeface="Verdana" panose="020B0604030504040204" pitchFamily="34" charset="0"/>
              </a:rPr>
              <a:t>Elements are used to describe your data; CSS is used to style your data.</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While browsers give many native styles to elements by default, elements are not inherently used for styling. This is why tags for bolding and italicizing text, or changing fonts, were deprecated in HTML5.</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There needs to be a clear separation between style and content; any overlap is a happy coincidence.</a:t>
            </a:r>
          </a:p>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While writing HTML, thinking in terms of content first, then styling often leads to more logical, and easier to style documents.</a:t>
            </a:r>
          </a:p>
          <a:p>
            <a:pPr marL="0" marR="5080" indent="0">
              <a:lnSpc>
                <a:spcPts val="2170"/>
              </a:lnSpc>
              <a:spcBef>
                <a:spcPts val="360"/>
              </a:spcBef>
              <a:spcAft>
                <a:spcPts val="600"/>
              </a:spcAft>
              <a:buNone/>
            </a:pPr>
            <a:endPar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endParaRPr>
          </a:p>
          <a:p>
            <a:pPr marL="0" marR="5080" indent="0">
              <a:lnSpc>
                <a:spcPts val="2170"/>
              </a:lnSpc>
              <a:spcBef>
                <a:spcPts val="360"/>
              </a:spcBef>
              <a:spcAft>
                <a:spcPts val="600"/>
              </a:spcAft>
              <a:buNone/>
            </a:pPr>
            <a:r>
              <a:rPr lang="en-US" sz="2000" b="1" dirty="0">
                <a:solidFill>
                  <a:srgbClr val="404040"/>
                </a:solidFill>
                <a:latin typeface="Verdana" panose="020B0604030504040204" pitchFamily="34" charset="0"/>
                <a:ea typeface="Verdana" panose="020B0604030504040204" pitchFamily="34" charset="0"/>
                <a:cs typeface="Verdana" panose="020B0604030504040204" pitchFamily="34" charset="0"/>
              </a:rPr>
              <a:t>You will get points off your labs if you use tags like &lt;b&gt;, &lt;</a:t>
            </a:r>
            <a:r>
              <a:rPr lang="en-US" sz="2000" b="1" dirty="0" err="1">
                <a:solidFill>
                  <a:srgbClr val="404040"/>
                </a:solidFill>
                <a:latin typeface="Verdana" panose="020B0604030504040204" pitchFamily="34" charset="0"/>
                <a:ea typeface="Verdana" panose="020B0604030504040204" pitchFamily="34" charset="0"/>
                <a:cs typeface="Verdana" panose="020B0604030504040204" pitchFamily="34" charset="0"/>
              </a:rPr>
              <a:t>i</a:t>
            </a:r>
            <a:r>
              <a:rPr lang="en-US" sz="2000" b="1" dirty="0">
                <a:solidFill>
                  <a:srgbClr val="404040"/>
                </a:solidFill>
                <a:latin typeface="Verdana" panose="020B0604030504040204" pitchFamily="34" charset="0"/>
                <a:ea typeface="Verdana" panose="020B0604030504040204" pitchFamily="34" charset="0"/>
                <a:cs typeface="Verdana" panose="020B0604030504040204" pitchFamily="34" charset="0"/>
              </a:rPr>
              <a:t>&gt;, &lt;center&gt;</a:t>
            </a:r>
          </a:p>
        </p:txBody>
      </p:sp>
      <p:sp>
        <p:nvSpPr>
          <p:cNvPr id="3" name="Slide Number Placeholder 2"/>
          <p:cNvSpPr>
            <a:spLocks noGrp="1"/>
          </p:cNvSpPr>
          <p:nvPr>
            <p:ph type="sldNum" sz="quarter" idx="14"/>
          </p:nvPr>
        </p:nvSpPr>
        <p:spPr/>
        <p:txBody>
          <a:bodyPr/>
          <a:lstStyle/>
          <a:p>
            <a:fld id="{12342C3A-DD85-7843-B416-BD52AB030D59}" type="slidenum">
              <a:rPr lang="en-US" smtClean="0"/>
              <a:pPr/>
              <a:t>44</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Separating Style and Content </a:t>
            </a:r>
          </a:p>
        </p:txBody>
      </p:sp>
    </p:spTree>
    <p:extLst>
      <p:ext uri="{BB962C8B-B14F-4D97-AF65-F5344CB8AC3E}">
        <p14:creationId xmlns:p14="http://schemas.microsoft.com/office/powerpoint/2010/main" val="30940347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429114" y="1046732"/>
            <a:ext cx="10593995" cy="4764536"/>
          </a:xfrm>
        </p:spPr>
        <p:txBody>
          <a:bodyPr/>
          <a:lstStyle/>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Across the web, text is used to portray many different types of things.</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Headings / Titles in your content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h1</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h2</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h3</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h4</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h5</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h6</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Regular paragraph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p</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Generic groups of text / adding custom definitions or functionality to text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span</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Emphasized text (</a:t>
            </a:r>
            <a:r>
              <a:rPr lang="en-US" sz="1800" b="1" dirty="0" err="1">
                <a:solidFill>
                  <a:srgbClr val="AB263D"/>
                </a:solidFill>
                <a:latin typeface="Verdana" panose="020B0604030504040204" pitchFamily="34" charset="0"/>
                <a:ea typeface="Verdana" panose="020B0604030504040204" pitchFamily="34" charset="0"/>
                <a:cs typeface="Verdana" panose="020B0604030504040204" pitchFamily="34" charset="0"/>
              </a:rPr>
              <a:t>em</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Important text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strong</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Addresses (</a:t>
            </a:r>
            <a:r>
              <a:rPr lang="en-US" sz="1800" b="1" dirty="0" err="1">
                <a:solidFill>
                  <a:srgbClr val="AB263D"/>
                </a:solidFill>
                <a:latin typeface="Verdana" panose="020B0604030504040204" pitchFamily="34" charset="0"/>
                <a:ea typeface="Verdana" panose="020B0604030504040204" pitchFamily="34" charset="0"/>
                <a:cs typeface="Verdana" panose="020B0604030504040204" pitchFamily="34" charset="0"/>
              </a:rPr>
              <a:t>addr</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Citations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cite</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Abbreviations (</a:t>
            </a:r>
            <a:r>
              <a:rPr lang="en-US" sz="1800" b="1" dirty="0" err="1">
                <a:solidFill>
                  <a:srgbClr val="AB263D"/>
                </a:solidFill>
                <a:latin typeface="Verdana" panose="020B0604030504040204" pitchFamily="34" charset="0"/>
                <a:ea typeface="Verdana" panose="020B0604030504040204" pitchFamily="34" charset="0"/>
                <a:cs typeface="Verdana" panose="020B0604030504040204" pitchFamily="34" charset="0"/>
              </a:rPr>
              <a:t>abbr</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Quotes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blockquote</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Using the right kind of element to describe text is very important for SEO, non-browser accessibility, and readable code.</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Even without different styles, those tags help readers understand their document.</a:t>
            </a:r>
          </a:p>
        </p:txBody>
      </p:sp>
      <p:sp>
        <p:nvSpPr>
          <p:cNvPr id="3" name="Slide Number Placeholder 2"/>
          <p:cNvSpPr>
            <a:spLocks noGrp="1"/>
          </p:cNvSpPr>
          <p:nvPr>
            <p:ph type="sldNum" sz="quarter" idx="14"/>
          </p:nvPr>
        </p:nvSpPr>
        <p:spPr/>
        <p:txBody>
          <a:bodyPr/>
          <a:lstStyle/>
          <a:p>
            <a:fld id="{12342C3A-DD85-7843-B416-BD52AB030D59}" type="slidenum">
              <a:rPr lang="en-US" smtClean="0"/>
              <a:pPr/>
              <a:t>45</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Types of Text</a:t>
            </a:r>
          </a:p>
        </p:txBody>
      </p:sp>
    </p:spTree>
    <p:extLst>
      <p:ext uri="{BB962C8B-B14F-4D97-AF65-F5344CB8AC3E}">
        <p14:creationId xmlns:p14="http://schemas.microsoft.com/office/powerpoint/2010/main" val="42577421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797414" y="1427732"/>
            <a:ext cx="10593995" cy="4764536"/>
          </a:xfrm>
        </p:spPr>
        <p:txBody>
          <a:bodyPr/>
          <a:lstStyle/>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There are many elements that describe the layout of your content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How to navigate content / your document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nav</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Grouping your content into sections that have something to do with each other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main</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section</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Denoting a header for content or your document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header</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Denoting a footer for content or your document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footer</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Grouping content into a self-contained article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article</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Stating that certain content is secondary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aside</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Grouping divisions of content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div</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p:txBody>
      </p:sp>
      <p:sp>
        <p:nvSpPr>
          <p:cNvPr id="3" name="Slide Number Placeholder 2"/>
          <p:cNvSpPr>
            <a:spLocks noGrp="1"/>
          </p:cNvSpPr>
          <p:nvPr>
            <p:ph type="sldNum" sz="quarter" idx="14"/>
          </p:nvPr>
        </p:nvSpPr>
        <p:spPr/>
        <p:txBody>
          <a:bodyPr/>
          <a:lstStyle/>
          <a:p>
            <a:fld id="{12342C3A-DD85-7843-B416-BD52AB030D59}" type="slidenum">
              <a:rPr lang="en-US" smtClean="0"/>
              <a:pPr/>
              <a:t>46</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The Layout of Your Content</a:t>
            </a:r>
          </a:p>
        </p:txBody>
      </p:sp>
    </p:spTree>
    <p:extLst>
      <p:ext uri="{BB962C8B-B14F-4D97-AF65-F5344CB8AC3E}">
        <p14:creationId xmlns:p14="http://schemas.microsoft.com/office/powerpoint/2010/main" val="34366131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670414" y="1173732"/>
            <a:ext cx="10593995" cy="4764536"/>
          </a:xfrm>
        </p:spPr>
        <p:txBody>
          <a:bodyPr/>
          <a:lstStyle/>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Lots of data you’ll see and create is some form of a list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Unordered lists state that the order of the items in the list don’t matter (</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ul</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Ordered lists state that the order of the items in the list have some sort of meaning (</a:t>
            </a:r>
            <a:r>
              <a:rPr lang="en-US" sz="1800" b="1" dirty="0" err="1">
                <a:solidFill>
                  <a:srgbClr val="AB263D"/>
                </a:solidFill>
                <a:latin typeface="Verdana" panose="020B0604030504040204" pitchFamily="34" charset="0"/>
                <a:ea typeface="Verdana" panose="020B0604030504040204" pitchFamily="34" charset="0"/>
                <a:cs typeface="Verdana" panose="020B0604030504040204" pitchFamily="34" charset="0"/>
              </a:rPr>
              <a:t>ol</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Each entry in a list is a list item(</a:t>
            </a: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li</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You’ll very often find see nested lists:</a:t>
            </a:r>
          </a:p>
          <a:p>
            <a:pPr marL="0" marR="5080" indent="0">
              <a:lnSpc>
                <a:spcPts val="2170"/>
              </a:lnSpc>
              <a:spcBef>
                <a:spcPts val="360"/>
              </a:spcBef>
              <a:spcAft>
                <a:spcPts val="600"/>
              </a:spcAft>
              <a:buNone/>
            </a:pPr>
            <a:endPar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47</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List Data</a:t>
            </a:r>
          </a:p>
        </p:txBody>
      </p:sp>
      <p:pic>
        <p:nvPicPr>
          <p:cNvPr id="6" name="Picture 5" descr="A screenshot of a cell phone&#10;&#10;Description automatically generated">
            <a:extLst>
              <a:ext uri="{FF2B5EF4-FFF2-40B4-BE49-F238E27FC236}">
                <a16:creationId xmlns:a16="http://schemas.microsoft.com/office/drawing/2014/main" id="{A4796B56-26FF-B240-87B6-F28C252716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7411" y="2788253"/>
            <a:ext cx="4517136" cy="2813304"/>
          </a:xfrm>
          <a:prstGeom prst="rect">
            <a:avLst/>
          </a:prstGeom>
        </p:spPr>
      </p:pic>
    </p:spTree>
    <p:extLst>
      <p:ext uri="{BB962C8B-B14F-4D97-AF65-F5344CB8AC3E}">
        <p14:creationId xmlns:p14="http://schemas.microsoft.com/office/powerpoint/2010/main" val="341032206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670414" y="1173732"/>
            <a:ext cx="10593995" cy="4764536"/>
          </a:xfrm>
        </p:spPr>
        <p:txBody>
          <a:bodyPr/>
          <a:lstStyle/>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Data is also often presented in a table format. Each table has:</a:t>
            </a:r>
          </a:p>
          <a:p>
            <a:pPr marR="5080">
              <a:lnSpc>
                <a:spcPts val="2170"/>
              </a:lnSpc>
              <a:spcBef>
                <a:spcPts val="360"/>
              </a:spcBef>
              <a:spcAft>
                <a:spcPts val="600"/>
              </a:spcAft>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A table element (</a:t>
            </a: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table</a:t>
            </a: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 table header (</a:t>
            </a:r>
            <a:r>
              <a:rPr lang="en-US" sz="1800" b="1" dirty="0" err="1">
                <a:solidFill>
                  <a:srgbClr val="AB263D"/>
                </a:solidFill>
                <a:latin typeface="Verdana" panose="020B0604030504040204" pitchFamily="34" charset="0"/>
                <a:ea typeface="Verdana" panose="020B0604030504040204" pitchFamily="34" charset="0"/>
                <a:cs typeface="Verdana" panose="020B0604030504040204" pitchFamily="34" charset="0"/>
              </a:rPr>
              <a:t>thead</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(optional)</a:t>
            </a:r>
          </a:p>
          <a:p>
            <a:pPr marR="5080" lvl="2">
              <a:lnSpc>
                <a:spcPts val="2170"/>
              </a:lnSpc>
              <a:spcBef>
                <a:spcPts val="360"/>
              </a:spcBef>
              <a:spcAft>
                <a:spcPts val="600"/>
              </a:spcAft>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A table row (</a:t>
            </a:r>
            <a:r>
              <a:rPr lang="en-US" sz="1600" b="1" dirty="0">
                <a:solidFill>
                  <a:srgbClr val="AB263D"/>
                </a:solidFill>
                <a:latin typeface="Verdana" panose="020B0604030504040204" pitchFamily="34" charset="0"/>
                <a:ea typeface="Verdana" panose="020B0604030504040204" pitchFamily="34" charset="0"/>
                <a:cs typeface="Verdana" panose="020B0604030504040204" pitchFamily="34" charset="0"/>
              </a:rPr>
              <a:t>tr</a:t>
            </a: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lvl="3">
              <a:lnSpc>
                <a:spcPts val="2170"/>
              </a:lnSpc>
              <a:spcBef>
                <a:spcPts val="360"/>
              </a:spcBef>
              <a:spcAft>
                <a:spcPts val="600"/>
              </a:spcAft>
            </a:pPr>
            <a:r>
              <a:rPr lang="en-US" sz="1400" dirty="0">
                <a:solidFill>
                  <a:srgbClr val="404040"/>
                </a:solidFill>
                <a:latin typeface="Verdana" panose="020B0604030504040204" pitchFamily="34" charset="0"/>
                <a:ea typeface="Verdana" panose="020B0604030504040204" pitchFamily="34" charset="0"/>
                <a:cs typeface="Verdana" panose="020B0604030504040204" pitchFamily="34" charset="0"/>
              </a:rPr>
              <a:t>Multiple table header cells (</a:t>
            </a:r>
            <a:r>
              <a:rPr lang="en-US" sz="1400" b="1" dirty="0" err="1">
                <a:solidFill>
                  <a:srgbClr val="AB263D"/>
                </a:solidFill>
                <a:latin typeface="Verdana" panose="020B0604030504040204" pitchFamily="34" charset="0"/>
                <a:ea typeface="Verdana" panose="020B0604030504040204" pitchFamily="34" charset="0"/>
                <a:cs typeface="Verdana" panose="020B0604030504040204" pitchFamily="34" charset="0"/>
              </a:rPr>
              <a:t>th</a:t>
            </a:r>
            <a:r>
              <a:rPr lang="en-US" sz="14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 table footer (</a:t>
            </a:r>
            <a:r>
              <a:rPr lang="en-US" sz="1800" b="1" dirty="0" err="1">
                <a:solidFill>
                  <a:srgbClr val="AB263D"/>
                </a:solidFill>
                <a:latin typeface="Verdana" panose="020B0604030504040204" pitchFamily="34" charset="0"/>
                <a:ea typeface="Verdana" panose="020B0604030504040204" pitchFamily="34" charset="0"/>
                <a:cs typeface="Verdana" panose="020B0604030504040204" pitchFamily="34" charset="0"/>
              </a:rPr>
              <a:t>tfoot</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(optional)</a:t>
            </a:r>
          </a:p>
          <a:p>
            <a:pPr marR="5080" lvl="2">
              <a:lnSpc>
                <a:spcPts val="2170"/>
              </a:lnSpc>
              <a:spcBef>
                <a:spcPts val="360"/>
              </a:spcBef>
              <a:spcAft>
                <a:spcPts val="600"/>
              </a:spcAft>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A table row (</a:t>
            </a:r>
            <a:r>
              <a:rPr lang="en-US" sz="1600" b="1" dirty="0">
                <a:solidFill>
                  <a:srgbClr val="AB263D"/>
                </a:solidFill>
                <a:latin typeface="Verdana" panose="020B0604030504040204" pitchFamily="34" charset="0"/>
                <a:ea typeface="Verdana" panose="020B0604030504040204" pitchFamily="34" charset="0"/>
                <a:cs typeface="Verdana" panose="020B0604030504040204" pitchFamily="34" charset="0"/>
              </a:rPr>
              <a:t>tr</a:t>
            </a: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lvl="2">
              <a:lnSpc>
                <a:spcPts val="2170"/>
              </a:lnSpc>
              <a:spcBef>
                <a:spcPts val="360"/>
              </a:spcBef>
              <a:spcAft>
                <a:spcPts val="600"/>
              </a:spcAft>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Multiple data table cells (</a:t>
            </a:r>
            <a:r>
              <a:rPr lang="en-US" sz="1600" b="1" dirty="0">
                <a:solidFill>
                  <a:srgbClr val="AB263D"/>
                </a:solidFill>
                <a:latin typeface="Verdana" panose="020B0604030504040204" pitchFamily="34" charset="0"/>
                <a:ea typeface="Verdana" panose="020B0604030504040204" pitchFamily="34" charset="0"/>
                <a:cs typeface="Verdana" panose="020B0604030504040204" pitchFamily="34" charset="0"/>
              </a:rPr>
              <a:t>td</a:t>
            </a: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 table body</a:t>
            </a:r>
          </a:p>
          <a:p>
            <a:pPr marR="5080" lvl="2">
              <a:lnSpc>
                <a:spcPts val="2170"/>
              </a:lnSpc>
              <a:spcBef>
                <a:spcPts val="360"/>
              </a:spcBef>
              <a:spcAft>
                <a:spcPts val="600"/>
              </a:spcAft>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Multiple table rows (</a:t>
            </a:r>
            <a:r>
              <a:rPr lang="en-US" sz="1600" b="1" dirty="0">
                <a:solidFill>
                  <a:srgbClr val="AB263D"/>
                </a:solidFill>
                <a:latin typeface="Verdana" panose="020B0604030504040204" pitchFamily="34" charset="0"/>
                <a:ea typeface="Verdana" panose="020B0604030504040204" pitchFamily="34" charset="0"/>
                <a:cs typeface="Verdana" panose="020B0604030504040204" pitchFamily="34" charset="0"/>
              </a:rPr>
              <a:t>tr</a:t>
            </a: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a:t>
            </a:r>
          </a:p>
          <a:p>
            <a:pPr marR="5080" lvl="2">
              <a:lnSpc>
                <a:spcPts val="2170"/>
              </a:lnSpc>
              <a:spcBef>
                <a:spcPts val="360"/>
              </a:spcBef>
              <a:spcAft>
                <a:spcPts val="600"/>
              </a:spcAft>
            </a:pP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Multiple table data cells (</a:t>
            </a:r>
            <a:r>
              <a:rPr lang="en-US" sz="1600" b="1" dirty="0">
                <a:solidFill>
                  <a:srgbClr val="AB263D"/>
                </a:solidFill>
                <a:latin typeface="Verdana" panose="020B0604030504040204" pitchFamily="34" charset="0"/>
                <a:ea typeface="Verdana" panose="020B0604030504040204" pitchFamily="34" charset="0"/>
                <a:cs typeface="Verdana" panose="020B0604030504040204" pitchFamily="34" charset="0"/>
              </a:rPr>
              <a:t>td</a:t>
            </a:r>
            <a:r>
              <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rPr>
              <a:t>)</a:t>
            </a:r>
            <a:endParaRPr lang="en-US" sz="1400" b="1" dirty="0">
              <a:solidFill>
                <a:srgbClr val="AB263D"/>
              </a:solidFill>
              <a:latin typeface="Courier New" panose="02070309020205020404" pitchFamily="49" charset="0"/>
              <a:ea typeface="Verdana" panose="020B0604030504040204" pitchFamily="34" charset="0"/>
              <a:cs typeface="Courier New" panose="02070309020205020404" pitchFamily="49"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48</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Tabular Data</a:t>
            </a:r>
          </a:p>
        </p:txBody>
      </p:sp>
    </p:spTree>
    <p:extLst>
      <p:ext uri="{BB962C8B-B14F-4D97-AF65-F5344CB8AC3E}">
        <p14:creationId xmlns:p14="http://schemas.microsoft.com/office/powerpoint/2010/main" val="3253372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797414" y="1427732"/>
            <a:ext cx="10593995" cy="4764536"/>
          </a:xfrm>
        </p:spPr>
        <p:txBody>
          <a:bodyPr/>
          <a:lstStyle/>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A news article is easily represented properly in HTML.</a:t>
            </a:r>
          </a:p>
          <a:p>
            <a:pPr marR="5080">
              <a:lnSpc>
                <a:spcPts val="2170"/>
              </a:lnSpc>
              <a:spcBef>
                <a:spcPts val="360"/>
              </a:spcBef>
              <a:spcAft>
                <a:spcPts val="600"/>
              </a:spcAft>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Article</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Header</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By line (Sub header)</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Body paragraphs</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Footer with comment form</a:t>
            </a:r>
            <a:endParaRPr lang="en-US" sz="1600" dirty="0">
              <a:solidFill>
                <a:srgbClr val="40404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49</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Meaningfully Grouping a News Article</a:t>
            </a:r>
          </a:p>
        </p:txBody>
      </p:sp>
    </p:spTree>
    <p:extLst>
      <p:ext uri="{BB962C8B-B14F-4D97-AF65-F5344CB8AC3E}">
        <p14:creationId xmlns:p14="http://schemas.microsoft.com/office/powerpoint/2010/main" val="1871589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403284" y="1788049"/>
            <a:ext cx="11585731" cy="4385167"/>
          </a:xfrm>
        </p:spPr>
        <p:txBody>
          <a:bodyPr/>
          <a:lstStyle/>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Version control is a system that records sets of changes over time. It allows you to keep track of a history of your files in a very detailed manner.</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Version control allows you to see a detailed log of all your changes, as well as roll changes back.  It allows you a great deal of control over the state of your files; you can make many, many versions of your code and change between the versions with ease!</a:t>
            </a:r>
          </a:p>
          <a:p>
            <a:r>
              <a:rPr lang="en-US" sz="2000" dirty="0">
                <a:latin typeface="Verdana" panose="020B0604030504040204" pitchFamily="34" charset="0"/>
                <a:ea typeface="Verdana" panose="020B0604030504040204" pitchFamily="34" charset="0"/>
                <a:cs typeface="Verdana" panose="020B0604030504040204" pitchFamily="34" charset="0"/>
              </a:rPr>
              <a:t>This allows for easy feature development.</a:t>
            </a:r>
          </a:p>
        </p:txBody>
      </p:sp>
      <p:sp>
        <p:nvSpPr>
          <p:cNvPr id="3" name="Slide Number Placeholder 2"/>
          <p:cNvSpPr>
            <a:spLocks noGrp="1"/>
          </p:cNvSpPr>
          <p:nvPr>
            <p:ph type="sldNum" sz="quarter" idx="14"/>
          </p:nvPr>
        </p:nvSpPr>
        <p:spPr/>
        <p:txBody>
          <a:bodyPr/>
          <a:lstStyle/>
          <a:p>
            <a:fld id="{12342C3A-DD85-7843-B416-BD52AB030D59}" type="slidenum">
              <a:rPr lang="en-US" smtClean="0"/>
              <a:pPr/>
              <a:t>5</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What Is Version Control?</a:t>
            </a:r>
          </a:p>
        </p:txBody>
      </p:sp>
    </p:spTree>
    <p:extLst>
      <p:ext uri="{BB962C8B-B14F-4D97-AF65-F5344CB8AC3E}">
        <p14:creationId xmlns:p14="http://schemas.microsoft.com/office/powerpoint/2010/main" val="141424871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797414" y="1427732"/>
            <a:ext cx="10593995" cy="4764536"/>
          </a:xfrm>
        </p:spPr>
        <p:txBody>
          <a:bodyPr/>
          <a:lstStyle/>
          <a:p>
            <a:pPr marL="0" marR="5080" indent="0">
              <a:lnSpc>
                <a:spcPts val="2170"/>
              </a:lnSpc>
              <a:spcBef>
                <a:spcPts val="360"/>
              </a:spcBef>
              <a:spcAft>
                <a:spcPts val="600"/>
              </a:spcAft>
              <a:buNone/>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Just because the tag is ‘article’ doesn’t mean it just has to be news! The article is “an article of content”.</a:t>
            </a:r>
          </a:p>
          <a:p>
            <a:pPr marR="5080">
              <a:lnSpc>
                <a:spcPts val="2170"/>
              </a:lnSpc>
              <a:spcBef>
                <a:spcPts val="360"/>
              </a:spcBef>
              <a:spcAft>
                <a:spcPts val="600"/>
              </a:spcAft>
            </a:pPr>
            <a:r>
              <a:rPr lang="en-US" sz="2000" dirty="0">
                <a:solidFill>
                  <a:srgbClr val="404040"/>
                </a:solidFill>
                <a:latin typeface="Verdana" panose="020B0604030504040204" pitchFamily="34" charset="0"/>
                <a:ea typeface="Verdana" panose="020B0604030504040204" pitchFamily="34" charset="0"/>
                <a:cs typeface="Verdana" panose="020B0604030504040204" pitchFamily="34" charset="0"/>
              </a:rPr>
              <a:t>Article</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Header: title of recipe, possibly details like cooking skill required</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 list of ingredients</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Body paragraphs explaining how to cook recipe</a:t>
            </a:r>
          </a:p>
          <a:p>
            <a:pPr marR="5080" lvl="1">
              <a:lnSpc>
                <a:spcPts val="2170"/>
              </a:lnSpc>
              <a:spcBef>
                <a:spcPts val="360"/>
              </a:spcBef>
              <a:spcAft>
                <a:spcPts val="600"/>
              </a:spcAft>
            </a:pP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An aside with nutritional information</a:t>
            </a:r>
            <a:endParaRPr lang="en-US" dirty="0">
              <a:solidFill>
                <a:srgbClr val="40404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50</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Meaningfully Grouping a Recipe</a:t>
            </a:r>
          </a:p>
        </p:txBody>
      </p:sp>
    </p:spTree>
    <p:extLst>
      <p:ext uri="{BB962C8B-B14F-4D97-AF65-F5344CB8AC3E}">
        <p14:creationId xmlns:p14="http://schemas.microsoft.com/office/powerpoint/2010/main" val="34651627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556114" y="1182817"/>
            <a:ext cx="10593995" cy="4764536"/>
          </a:xfrm>
        </p:spPr>
        <p:txBody>
          <a:bodyPr/>
          <a:lstStyle/>
          <a:p>
            <a:pPr marL="0" marR="5080" indent="0">
              <a:lnSpc>
                <a:spcPts val="2170"/>
              </a:lnSpc>
              <a:spcBef>
                <a:spcPts val="360"/>
              </a:spcBef>
              <a:spcAft>
                <a:spcPts val="600"/>
              </a:spcAft>
              <a:buNone/>
            </a:pP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Relative</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When you specify a path as a relative location, the browser attempts to find these assets relative to your current location.</a:t>
            </a:r>
          </a:p>
          <a:p>
            <a:pPr marR="5080">
              <a:lnSpc>
                <a:spcPts val="2170"/>
              </a:lnSpc>
              <a:spcBef>
                <a:spcPts val="360"/>
              </a:spcBef>
              <a:spcAft>
                <a:spcPts val="600"/>
              </a:spcAft>
            </a:pP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When you are at </a:t>
            </a:r>
            <a:r>
              <a:rPr lang="en-US" dirty="0">
                <a:solidFill>
                  <a:srgbClr val="AB263D"/>
                </a:solidFill>
                <a:latin typeface="Verdana" panose="020B0604030504040204" pitchFamily="34" charset="0"/>
                <a:ea typeface="Verdana" panose="020B0604030504040204" pitchFamily="34" charset="0"/>
                <a:cs typeface="Verdana" panose="020B0604030504040204" pitchFamily="34" charset="0"/>
              </a:rPr>
              <a:t>http://localhost/blogs/ </a:t>
            </a: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and use a relative path of </a:t>
            </a:r>
            <a:r>
              <a:rPr lang="en-US" b="1" i="1" dirty="0" err="1">
                <a:solidFill>
                  <a:srgbClr val="AB263D"/>
                </a:solidFill>
                <a:latin typeface="Courier New" panose="02070309020205020404" pitchFamily="49" charset="0"/>
                <a:ea typeface="Verdana" panose="020B0604030504040204" pitchFamily="34" charset="0"/>
                <a:cs typeface="Courier New" panose="02070309020205020404" pitchFamily="49" charset="0"/>
              </a:rPr>
              <a:t>my_image.jpg</a:t>
            </a:r>
            <a:r>
              <a:rPr lang="en-US"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 </a:t>
            </a: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and  </a:t>
            </a:r>
            <a:r>
              <a:rPr lang="en-US"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styles/</a:t>
            </a:r>
            <a:r>
              <a:rPr lang="en-US" b="1" i="1" dirty="0" err="1">
                <a:solidFill>
                  <a:srgbClr val="AB263D"/>
                </a:solidFill>
                <a:latin typeface="Courier New" panose="02070309020205020404" pitchFamily="49" charset="0"/>
                <a:ea typeface="Verdana" panose="020B0604030504040204" pitchFamily="34" charset="0"/>
                <a:cs typeface="Courier New" panose="02070309020205020404" pitchFamily="49" charset="0"/>
              </a:rPr>
              <a:t>background.png</a:t>
            </a: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 your browser will attempt to find the resources at  </a:t>
            </a:r>
            <a:r>
              <a:rPr lang="en-US" b="1" dirty="0">
                <a:solidFill>
                  <a:srgbClr val="AB263D"/>
                </a:solidFill>
                <a:latin typeface="Verdana" panose="020B0604030504040204" pitchFamily="34" charset="0"/>
                <a:ea typeface="Verdana" panose="020B0604030504040204" pitchFamily="34" charset="0"/>
                <a:cs typeface="Verdana" panose="020B0604030504040204" pitchFamily="34" charset="0"/>
              </a:rPr>
              <a:t>http://localhost/blogs/</a:t>
            </a:r>
            <a:r>
              <a:rPr lang="en-US" b="1" dirty="0" err="1">
                <a:solidFill>
                  <a:srgbClr val="AB263D"/>
                </a:solidFill>
                <a:latin typeface="Verdana" panose="020B0604030504040204" pitchFamily="34" charset="0"/>
                <a:ea typeface="Verdana" panose="020B0604030504040204" pitchFamily="34" charset="0"/>
                <a:cs typeface="Verdana" panose="020B0604030504040204" pitchFamily="34" charset="0"/>
              </a:rPr>
              <a:t>my_image.jpg</a:t>
            </a:r>
            <a:r>
              <a:rPr lang="en-US" b="1" dirty="0">
                <a:solidFill>
                  <a:srgbClr val="AB263D"/>
                </a:solidFill>
                <a:latin typeface="Verdana" panose="020B0604030504040204" pitchFamily="34" charset="0"/>
                <a:ea typeface="Verdana" panose="020B0604030504040204" pitchFamily="34" charset="0"/>
                <a:cs typeface="Verdana" panose="020B0604030504040204" pitchFamily="34" charset="0"/>
              </a:rPr>
              <a:t> </a:t>
            </a: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and </a:t>
            </a:r>
            <a:r>
              <a:rPr lang="en-US" b="1" dirty="0">
                <a:solidFill>
                  <a:srgbClr val="AB263D"/>
                </a:solidFill>
                <a:latin typeface="Verdana" panose="020B0604030504040204" pitchFamily="34" charset="0"/>
                <a:ea typeface="Verdana" panose="020B0604030504040204" pitchFamily="34" charset="0"/>
                <a:cs typeface="Verdana" panose="020B0604030504040204" pitchFamily="34" charset="0"/>
              </a:rPr>
              <a:t>http://localhost/blogs/styles/</a:t>
            </a:r>
            <a:r>
              <a:rPr lang="en-US" b="1" dirty="0" err="1">
                <a:solidFill>
                  <a:srgbClr val="AB263D"/>
                </a:solidFill>
                <a:latin typeface="Verdana" panose="020B0604030504040204" pitchFamily="34" charset="0"/>
                <a:ea typeface="Verdana" panose="020B0604030504040204" pitchFamily="34" charset="0"/>
                <a:cs typeface="Verdana" panose="020B0604030504040204" pitchFamily="34" charset="0"/>
              </a:rPr>
              <a:t>background.png</a:t>
            </a:r>
            <a:r>
              <a:rPr lang="en-US" b="1" dirty="0">
                <a:solidFill>
                  <a:srgbClr val="AB263D"/>
                </a:solidFill>
                <a:latin typeface="Verdana" panose="020B0604030504040204" pitchFamily="34" charset="0"/>
                <a:ea typeface="Verdana" panose="020B0604030504040204" pitchFamily="34" charset="0"/>
                <a:cs typeface="Verdana" panose="020B0604030504040204" pitchFamily="34" charset="0"/>
              </a:rPr>
              <a:t> </a:t>
            </a: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respectively.</a:t>
            </a:r>
          </a:p>
          <a:p>
            <a:pPr marL="0" marR="5080" indent="0">
              <a:lnSpc>
                <a:spcPts val="2170"/>
              </a:lnSpc>
              <a:spcBef>
                <a:spcPts val="360"/>
              </a:spcBef>
              <a:spcAft>
                <a:spcPts val="600"/>
              </a:spcAft>
              <a:buNone/>
            </a:pP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Root Relative</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Similar to relative, you can have root relative paths; these will be relative locations based on the root of your host (it will not take the current path into account)</a:t>
            </a:r>
          </a:p>
          <a:p>
            <a:pPr marR="5080">
              <a:lnSpc>
                <a:spcPts val="2170"/>
              </a:lnSpc>
              <a:spcBef>
                <a:spcPts val="360"/>
              </a:spcBef>
              <a:spcAft>
                <a:spcPts val="600"/>
              </a:spcAft>
            </a:pP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When you are at </a:t>
            </a:r>
            <a:r>
              <a:rPr lang="en-US" dirty="0">
                <a:solidFill>
                  <a:srgbClr val="AB263D"/>
                </a:solidFill>
                <a:latin typeface="Verdana" panose="020B0604030504040204" pitchFamily="34" charset="0"/>
                <a:ea typeface="Verdana" panose="020B0604030504040204" pitchFamily="34" charset="0"/>
                <a:cs typeface="Verdana" panose="020B0604030504040204" pitchFamily="34" charset="0"/>
              </a:rPr>
              <a:t>http://localhost/blogs/ </a:t>
            </a: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and use a root relative path of </a:t>
            </a:r>
            <a:r>
              <a:rPr lang="en-US"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/images/</a:t>
            </a:r>
            <a:r>
              <a:rPr lang="en-US" b="1" i="1" dirty="0" err="1">
                <a:solidFill>
                  <a:srgbClr val="AB263D"/>
                </a:solidFill>
                <a:latin typeface="Courier New" panose="02070309020205020404" pitchFamily="49" charset="0"/>
                <a:ea typeface="Verdana" panose="020B0604030504040204" pitchFamily="34" charset="0"/>
                <a:cs typeface="Courier New" panose="02070309020205020404" pitchFamily="49" charset="0"/>
              </a:rPr>
              <a:t>my_image.jpeg</a:t>
            </a:r>
            <a:r>
              <a:rPr lang="en-US"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 </a:t>
            </a: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your  browser will attempt to find the resources at </a:t>
            </a:r>
            <a:r>
              <a:rPr lang="en-US" b="1" dirty="0">
                <a:solidFill>
                  <a:srgbClr val="AB263D"/>
                </a:solidFill>
                <a:latin typeface="Verdana" panose="020B0604030504040204" pitchFamily="34" charset="0"/>
                <a:ea typeface="Verdana" panose="020B0604030504040204" pitchFamily="34" charset="0"/>
                <a:cs typeface="Verdana" panose="020B0604030504040204" pitchFamily="34" charset="0"/>
              </a:rPr>
              <a:t>http://localhost/images/</a:t>
            </a:r>
            <a:r>
              <a:rPr lang="en-US" b="1" dirty="0" err="1">
                <a:solidFill>
                  <a:srgbClr val="AB263D"/>
                </a:solidFill>
                <a:latin typeface="Verdana" panose="020B0604030504040204" pitchFamily="34" charset="0"/>
                <a:ea typeface="Verdana" panose="020B0604030504040204" pitchFamily="34" charset="0"/>
                <a:cs typeface="Verdana" panose="020B0604030504040204" pitchFamily="34" charset="0"/>
              </a:rPr>
              <a:t>my_image.jpg</a:t>
            </a:r>
            <a:endParaRPr lang="en-US" b="1" dirty="0">
              <a:solidFill>
                <a:srgbClr val="AB263D"/>
              </a:solidFill>
              <a:latin typeface="Verdana" panose="020B0604030504040204" pitchFamily="34" charset="0"/>
              <a:ea typeface="Verdana" panose="020B0604030504040204" pitchFamily="34" charset="0"/>
              <a:cs typeface="Verdana" panose="020B0604030504040204" pitchFamily="34" charset="0"/>
            </a:endParaRPr>
          </a:p>
          <a:p>
            <a:pPr marL="0" marR="5080" indent="0">
              <a:lnSpc>
                <a:spcPts val="2170"/>
              </a:lnSpc>
              <a:spcBef>
                <a:spcPts val="360"/>
              </a:spcBef>
              <a:spcAft>
                <a:spcPts val="600"/>
              </a:spcAft>
              <a:buNone/>
            </a:pPr>
            <a:r>
              <a:rPr lang="en-US" sz="1800" b="1" dirty="0">
                <a:solidFill>
                  <a:srgbClr val="AB263D"/>
                </a:solidFill>
                <a:latin typeface="Verdana" panose="020B0604030504040204" pitchFamily="34" charset="0"/>
                <a:ea typeface="Verdana" panose="020B0604030504040204" pitchFamily="34" charset="0"/>
                <a:cs typeface="Verdana" panose="020B0604030504040204" pitchFamily="34" charset="0"/>
              </a:rPr>
              <a:t>Absolute</a:t>
            </a:r>
            <a:r>
              <a:rPr lang="en-US" sz="1800" dirty="0">
                <a:solidFill>
                  <a:srgbClr val="404040"/>
                </a:solidFill>
                <a:latin typeface="Verdana" panose="020B0604030504040204" pitchFamily="34" charset="0"/>
                <a:ea typeface="Verdana" panose="020B0604030504040204" pitchFamily="34" charset="0"/>
                <a:cs typeface="Verdana" panose="020B0604030504040204" pitchFamily="34" charset="0"/>
              </a:rPr>
              <a:t>: You can reference elements by an entire URL (protocol, host, path, etc.) and your browser will look for these directly</a:t>
            </a:r>
          </a:p>
          <a:p>
            <a:pPr marR="5080">
              <a:lnSpc>
                <a:spcPts val="2170"/>
              </a:lnSpc>
              <a:spcBef>
                <a:spcPts val="360"/>
              </a:spcBef>
              <a:spcAft>
                <a:spcPts val="600"/>
              </a:spcAft>
            </a:pP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When you are at </a:t>
            </a:r>
            <a:r>
              <a:rPr lang="en-US" dirty="0">
                <a:solidFill>
                  <a:srgbClr val="AB263D"/>
                </a:solidFill>
                <a:latin typeface="Verdana" panose="020B0604030504040204" pitchFamily="34" charset="0"/>
                <a:ea typeface="Verdana" panose="020B0604030504040204" pitchFamily="34" charset="0"/>
                <a:cs typeface="Verdana" panose="020B0604030504040204" pitchFamily="34" charset="0"/>
              </a:rPr>
              <a:t>http://localhost/blogs/ </a:t>
            </a: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and use an absolute path of  </a:t>
            </a:r>
            <a:r>
              <a:rPr lang="en-US" b="1" dirty="0">
                <a:solidFill>
                  <a:srgbClr val="AB263D"/>
                </a:solidFill>
                <a:latin typeface="Verdana" panose="020B0604030504040204" pitchFamily="34" charset="0"/>
                <a:ea typeface="Verdana" panose="020B0604030504040204" pitchFamily="34" charset="0"/>
                <a:cs typeface="Verdana" panose="020B0604030504040204" pitchFamily="34" charset="0"/>
              </a:rPr>
              <a:t>http://localhost/images/</a:t>
            </a:r>
            <a:r>
              <a:rPr lang="en-US" b="1" dirty="0" err="1">
                <a:solidFill>
                  <a:srgbClr val="AB263D"/>
                </a:solidFill>
                <a:latin typeface="Verdana" panose="020B0604030504040204" pitchFamily="34" charset="0"/>
                <a:ea typeface="Verdana" panose="020B0604030504040204" pitchFamily="34" charset="0"/>
                <a:cs typeface="Verdana" panose="020B0604030504040204" pitchFamily="34" charset="0"/>
              </a:rPr>
              <a:t>my_image.jpeg</a:t>
            </a:r>
            <a:r>
              <a:rPr lang="en-US" b="1" dirty="0">
                <a:solidFill>
                  <a:srgbClr val="AB263D"/>
                </a:solidFill>
                <a:latin typeface="Verdana" panose="020B0604030504040204" pitchFamily="34" charset="0"/>
                <a:ea typeface="Verdana" panose="020B0604030504040204" pitchFamily="34" charset="0"/>
                <a:cs typeface="Verdana" panose="020B0604030504040204" pitchFamily="34" charset="0"/>
              </a:rPr>
              <a:t> </a:t>
            </a:r>
            <a:r>
              <a:rPr lang="en-US" dirty="0">
                <a:solidFill>
                  <a:srgbClr val="404040"/>
                </a:solidFill>
                <a:latin typeface="Verdana" panose="020B0604030504040204" pitchFamily="34" charset="0"/>
                <a:ea typeface="Verdana" panose="020B0604030504040204" pitchFamily="34" charset="0"/>
                <a:cs typeface="Verdana" panose="020B0604030504040204" pitchFamily="34" charset="0"/>
              </a:rPr>
              <a:t>your browser will use that URL to locate the image</a:t>
            </a:r>
          </a:p>
        </p:txBody>
      </p:sp>
      <p:sp>
        <p:nvSpPr>
          <p:cNvPr id="3" name="Slide Number Placeholder 2"/>
          <p:cNvSpPr>
            <a:spLocks noGrp="1"/>
          </p:cNvSpPr>
          <p:nvPr>
            <p:ph type="sldNum" sz="quarter" idx="14"/>
          </p:nvPr>
        </p:nvSpPr>
        <p:spPr/>
        <p:txBody>
          <a:bodyPr/>
          <a:lstStyle/>
          <a:p>
            <a:fld id="{12342C3A-DD85-7843-B416-BD52AB030D59}" type="slidenum">
              <a:rPr lang="en-US" smtClean="0"/>
              <a:pPr/>
              <a:t>51</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Referencing Assets</a:t>
            </a:r>
          </a:p>
        </p:txBody>
      </p:sp>
    </p:spTree>
    <p:extLst>
      <p:ext uri="{BB962C8B-B14F-4D97-AF65-F5344CB8AC3E}">
        <p14:creationId xmlns:p14="http://schemas.microsoft.com/office/powerpoint/2010/main" val="336933086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556114" y="1309817"/>
            <a:ext cx="10593995" cy="4764536"/>
          </a:xfrm>
        </p:spPr>
        <p:txBody>
          <a:bodyPr/>
          <a:lstStyle/>
          <a:p>
            <a:pPr marL="0" marR="5080" indent="0">
              <a:lnSpc>
                <a:spcPts val="2170"/>
              </a:lnSpc>
              <a:spcBef>
                <a:spcPts val="360"/>
              </a:spcBef>
              <a:spcAft>
                <a:spcPts val="600"/>
              </a:spcAft>
              <a:buNone/>
            </a:pP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Images</a:t>
            </a:r>
          </a:p>
          <a:p>
            <a:pPr marR="5080">
              <a:lnSpc>
                <a:spcPts val="2170"/>
              </a:lnSpc>
              <a:spcBef>
                <a:spcPts val="360"/>
              </a:spcBef>
              <a:spcAft>
                <a:spcPts val="600"/>
              </a:spcAft>
            </a:pPr>
            <a:r>
              <a:rPr lang="en-US" sz="1800" dirty="0">
                <a:latin typeface="Verdana" panose="020B0604030504040204" pitchFamily="34" charset="0"/>
                <a:ea typeface="Verdana" panose="020B0604030504040204" pitchFamily="34" charset="0"/>
                <a:cs typeface="Verdana" panose="020B0604030504040204" pitchFamily="34" charset="0"/>
              </a:rPr>
              <a:t>You reference images as normal HTML elements. The image tag is the </a:t>
            </a:r>
            <a:r>
              <a:rPr lang="en-US" sz="1800" dirty="0" err="1">
                <a:latin typeface="Verdana" panose="020B0604030504040204" pitchFamily="34" charset="0"/>
                <a:ea typeface="Verdana" panose="020B0604030504040204" pitchFamily="34" charset="0"/>
                <a:cs typeface="Verdana" panose="020B0604030504040204" pitchFamily="34" charset="0"/>
              </a:rPr>
              <a:t>img</a:t>
            </a:r>
            <a:endParaRPr lang="en-US" sz="1800" dirty="0">
              <a:latin typeface="Verdana" panose="020B0604030504040204" pitchFamily="34" charset="0"/>
              <a:ea typeface="Verdana" panose="020B0604030504040204" pitchFamily="34" charset="0"/>
              <a:cs typeface="Verdana" panose="020B0604030504040204" pitchFamily="34" charset="0"/>
            </a:endParaRPr>
          </a:p>
          <a:p>
            <a:pPr marL="0" marR="5080" indent="0">
              <a:lnSpc>
                <a:spcPts val="2170"/>
              </a:lnSpc>
              <a:spcBef>
                <a:spcPts val="360"/>
              </a:spcBef>
              <a:spcAft>
                <a:spcPts val="600"/>
              </a:spcAft>
              <a:buNone/>
            </a:pP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Stylesheets</a:t>
            </a:r>
          </a:p>
          <a:p>
            <a:pPr marR="5080">
              <a:lnSpc>
                <a:spcPts val="2170"/>
              </a:lnSpc>
              <a:spcBef>
                <a:spcPts val="360"/>
              </a:spcBef>
              <a:spcAft>
                <a:spcPts val="600"/>
              </a:spcAft>
            </a:pPr>
            <a:r>
              <a:rPr lang="en-US" sz="1800" dirty="0">
                <a:latin typeface="Verdana" panose="020B0604030504040204" pitchFamily="34" charset="0"/>
                <a:ea typeface="Verdana" panose="020B0604030504040204" pitchFamily="34" charset="0"/>
                <a:cs typeface="Verdana" panose="020B0604030504040204" pitchFamily="34" charset="0"/>
              </a:rPr>
              <a:t>In the head of your document, you can specify CSS stylesheets to apply to your document using the link tag; these will be loaded in order of tag appearance</a:t>
            </a:r>
          </a:p>
          <a:p>
            <a:pPr marL="0" marR="5080" indent="0">
              <a:lnSpc>
                <a:spcPts val="2170"/>
              </a:lnSpc>
              <a:spcBef>
                <a:spcPts val="360"/>
              </a:spcBef>
              <a:spcAft>
                <a:spcPts val="600"/>
              </a:spcAft>
              <a:buNone/>
            </a:pP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Scripts</a:t>
            </a:r>
          </a:p>
          <a:p>
            <a:pPr marR="5080">
              <a:lnSpc>
                <a:spcPts val="2170"/>
              </a:lnSpc>
              <a:spcBef>
                <a:spcPts val="360"/>
              </a:spcBef>
              <a:spcAft>
                <a:spcPts val="600"/>
              </a:spcAft>
            </a:pPr>
            <a:r>
              <a:rPr lang="en-US" sz="1800" dirty="0">
                <a:latin typeface="Verdana" panose="020B0604030504040204" pitchFamily="34" charset="0"/>
                <a:ea typeface="Verdana" panose="020B0604030504040204" pitchFamily="34" charset="0"/>
                <a:cs typeface="Verdana" panose="020B0604030504040204" pitchFamily="34" charset="0"/>
              </a:rPr>
              <a:t>You reference scripts using the script tag.</a:t>
            </a:r>
          </a:p>
          <a:p>
            <a:pPr marR="5080">
              <a:lnSpc>
                <a:spcPts val="2170"/>
              </a:lnSpc>
              <a:spcBef>
                <a:spcPts val="360"/>
              </a:spcBef>
              <a:spcAft>
                <a:spcPts val="600"/>
              </a:spcAft>
            </a:pPr>
            <a:r>
              <a:rPr lang="en-US" sz="1800" dirty="0">
                <a:latin typeface="Verdana" panose="020B0604030504040204" pitchFamily="34" charset="0"/>
                <a:ea typeface="Verdana" panose="020B0604030504040204" pitchFamily="34" charset="0"/>
                <a:cs typeface="Verdana" panose="020B0604030504040204" pitchFamily="34" charset="0"/>
              </a:rPr>
              <a:t>Your script files should almost always be placed right before your closing body tag; this will allow your  browser to render the page and then add function to it, rather than locking the page up to perform  JavaScript tasks while the page is still loading. Scripts will be referenced in the order you include them.</a:t>
            </a:r>
          </a:p>
        </p:txBody>
      </p:sp>
      <p:sp>
        <p:nvSpPr>
          <p:cNvPr id="3" name="Slide Number Placeholder 2"/>
          <p:cNvSpPr>
            <a:spLocks noGrp="1"/>
          </p:cNvSpPr>
          <p:nvPr>
            <p:ph type="sldNum" sz="quarter" idx="14"/>
          </p:nvPr>
        </p:nvSpPr>
        <p:spPr/>
        <p:txBody>
          <a:bodyPr/>
          <a:lstStyle/>
          <a:p>
            <a:fld id="{12342C3A-DD85-7843-B416-BD52AB030D59}" type="slidenum">
              <a:rPr lang="en-US" smtClean="0"/>
              <a:pPr/>
              <a:t>52</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Referencing External Assets</a:t>
            </a:r>
          </a:p>
        </p:txBody>
      </p:sp>
    </p:spTree>
    <p:extLst>
      <p:ext uri="{BB962C8B-B14F-4D97-AF65-F5344CB8AC3E}">
        <p14:creationId xmlns:p14="http://schemas.microsoft.com/office/powerpoint/2010/main" val="7984762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556114" y="1309817"/>
            <a:ext cx="10593995" cy="4764536"/>
          </a:xfrm>
        </p:spPr>
        <p:txBody>
          <a:bodyPr/>
          <a:lstStyle/>
          <a:p>
            <a:pPr marL="0" marR="5080" indent="0">
              <a:lnSpc>
                <a:spcPts val="2170"/>
              </a:lnSpc>
              <a:spcBef>
                <a:spcPts val="360"/>
              </a:spcBef>
              <a:spcAft>
                <a:spcPts val="600"/>
              </a:spcAft>
              <a:buNone/>
            </a:pPr>
            <a:r>
              <a:rPr lang="en-US" sz="2000" dirty="0">
                <a:latin typeface="Verdana" panose="020B0604030504040204" pitchFamily="34" charset="0"/>
                <a:ea typeface="Verdana" panose="020B0604030504040204" pitchFamily="34" charset="0"/>
                <a:cs typeface="Verdana" panose="020B0604030504040204" pitchFamily="34" charset="0"/>
              </a:rPr>
              <a:t>For this course, the validity of your HTML is highly important.</a:t>
            </a:r>
          </a:p>
          <a:p>
            <a:pPr marL="0" marR="5080" indent="0">
              <a:lnSpc>
                <a:spcPts val="2170"/>
              </a:lnSpc>
              <a:spcBef>
                <a:spcPts val="360"/>
              </a:spcBef>
              <a:spcAft>
                <a:spcPts val="600"/>
              </a:spcAft>
              <a:buNone/>
            </a:pPr>
            <a:r>
              <a:rPr lang="en-US" sz="2000" dirty="0">
                <a:latin typeface="Verdana" panose="020B0604030504040204" pitchFamily="34" charset="0"/>
                <a:ea typeface="Verdana" panose="020B0604030504040204" pitchFamily="34" charset="0"/>
                <a:cs typeface="Verdana" panose="020B0604030504040204" pitchFamily="34" charset="0"/>
              </a:rPr>
              <a:t>Having valid HTML means your browser does not have to guess how to fix it, which can lead to drastically wrong web pages and pages that cannot be made sense of.</a:t>
            </a:r>
          </a:p>
          <a:p>
            <a:pPr marL="0" marR="5080" indent="0">
              <a:lnSpc>
                <a:spcPts val="2170"/>
              </a:lnSpc>
              <a:spcBef>
                <a:spcPts val="360"/>
              </a:spcBef>
              <a:spcAft>
                <a:spcPts val="600"/>
              </a:spcAft>
              <a:buNone/>
            </a:pPr>
            <a:r>
              <a:rPr lang="en-US" sz="2000" dirty="0">
                <a:latin typeface="Verdana" panose="020B0604030504040204" pitchFamily="34" charset="0"/>
                <a:ea typeface="Verdana" panose="020B0604030504040204" pitchFamily="34" charset="0"/>
                <a:cs typeface="Verdana" panose="020B0604030504040204" pitchFamily="34" charset="0"/>
              </a:rPr>
              <a:t>The w3 website has an easy to use validation service that tells you issues and proposed  solutions:</a:t>
            </a:r>
          </a:p>
          <a:p>
            <a:pPr marR="5080">
              <a:lnSpc>
                <a:spcPts val="2170"/>
              </a:lnSpc>
              <a:spcBef>
                <a:spcPts val="360"/>
              </a:spcBef>
              <a:spcAft>
                <a:spcPts val="600"/>
              </a:spcAft>
            </a:pPr>
            <a:r>
              <a:rPr lang="en-US" sz="2000" dirty="0">
                <a:solidFill>
                  <a:srgbClr val="AB263D"/>
                </a:solidFill>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https://validator.w3.org/#validate_by_input</a:t>
            </a:r>
            <a:r>
              <a:rPr lang="en-US" sz="2000" dirty="0">
                <a:solidFill>
                  <a:srgbClr val="AB263D"/>
                </a:solidFill>
                <a:latin typeface="Verdana" panose="020B0604030504040204" pitchFamily="34" charset="0"/>
                <a:ea typeface="Verdana" panose="020B0604030504040204" pitchFamily="34" charset="0"/>
                <a:cs typeface="Verdana" panose="020B0604030504040204" pitchFamily="34" charset="0"/>
              </a:rPr>
              <a:t> </a:t>
            </a:r>
          </a:p>
          <a:p>
            <a:pPr marL="0" marR="5080" indent="0">
              <a:lnSpc>
                <a:spcPts val="2170"/>
              </a:lnSpc>
              <a:spcBef>
                <a:spcPts val="360"/>
              </a:spcBef>
              <a:spcAft>
                <a:spcPts val="600"/>
              </a:spcAft>
              <a:buNone/>
            </a:pPr>
            <a:endParaRPr lang="en-US" sz="2000" dirty="0">
              <a:solidFill>
                <a:srgbClr val="AB263D"/>
              </a:solidFill>
              <a:latin typeface="Verdana" panose="020B0604030504040204" pitchFamily="34" charset="0"/>
              <a:ea typeface="Verdana" panose="020B0604030504040204" pitchFamily="34" charset="0"/>
              <a:cs typeface="Verdana" panose="020B0604030504040204" pitchFamily="34" charset="0"/>
            </a:endParaRPr>
          </a:p>
          <a:p>
            <a:pPr marL="0" marR="5080" indent="0">
              <a:lnSpc>
                <a:spcPts val="2170"/>
              </a:lnSpc>
              <a:spcBef>
                <a:spcPts val="360"/>
              </a:spcBef>
              <a:spcAft>
                <a:spcPts val="600"/>
              </a:spcAft>
              <a:buNone/>
            </a:pPr>
            <a:r>
              <a:rPr lang="en-US" sz="2000" b="1" dirty="0">
                <a:latin typeface="Verdana" panose="020B0604030504040204" pitchFamily="34" charset="0"/>
                <a:ea typeface="Verdana" panose="020B0604030504040204" pitchFamily="34" charset="0"/>
                <a:cs typeface="Verdana" panose="020B0604030504040204" pitchFamily="34" charset="0"/>
              </a:rPr>
              <a:t>You should view the source of your page, copy, and paste it all into the HTML validator’s ‘direct  input’ section before submitting HTML in this class.</a:t>
            </a:r>
          </a:p>
          <a:p>
            <a:pPr marL="0" marR="5080" indent="0">
              <a:lnSpc>
                <a:spcPts val="2170"/>
              </a:lnSpc>
              <a:spcBef>
                <a:spcPts val="360"/>
              </a:spcBef>
              <a:spcAft>
                <a:spcPts val="600"/>
              </a:spcAft>
              <a:buNone/>
            </a:pPr>
            <a:r>
              <a:rPr lang="en-US" sz="2000" b="1" dirty="0">
                <a:latin typeface="Verdana" panose="020B0604030504040204" pitchFamily="34" charset="0"/>
                <a:ea typeface="Verdana" panose="020B0604030504040204" pitchFamily="34" charset="0"/>
                <a:cs typeface="Verdana" panose="020B0604030504040204" pitchFamily="34" charset="0"/>
              </a:rPr>
              <a:t>You should strive to write as perfect HTML as possible.</a:t>
            </a:r>
          </a:p>
          <a:p>
            <a:pPr marL="0" marR="5080" indent="0">
              <a:lnSpc>
                <a:spcPts val="2170"/>
              </a:lnSpc>
              <a:spcBef>
                <a:spcPts val="360"/>
              </a:spcBef>
              <a:spcAft>
                <a:spcPts val="600"/>
              </a:spcAft>
              <a:buNone/>
            </a:pPr>
            <a:endParaRPr lang="en-US" sz="2000" b="1" dirty="0">
              <a:latin typeface="Verdana" panose="020B0604030504040204" pitchFamily="34" charset="0"/>
              <a:ea typeface="Verdana" panose="020B0604030504040204" pitchFamily="34" charset="0"/>
              <a:cs typeface="Verdana" panose="020B0604030504040204" pitchFamily="34" charset="0"/>
            </a:endParaRPr>
          </a:p>
          <a:p>
            <a:pPr marL="0" marR="5080" indent="0">
              <a:lnSpc>
                <a:spcPts val="2170"/>
              </a:lnSpc>
              <a:spcBef>
                <a:spcPts val="360"/>
              </a:spcBef>
              <a:spcAft>
                <a:spcPts val="600"/>
              </a:spcAft>
              <a:buNone/>
            </a:pPr>
            <a:r>
              <a:rPr lang="en-US" sz="2000" b="1" dirty="0">
                <a:latin typeface="Verdana" panose="020B0604030504040204" pitchFamily="34" charset="0"/>
                <a:ea typeface="Verdana" panose="020B0604030504040204" pitchFamily="34" charset="0"/>
                <a:cs typeface="Verdana" panose="020B0604030504040204" pitchFamily="34" charset="0"/>
              </a:rPr>
              <a:t>You will get points off your labs if you have ANY invalid HTML</a:t>
            </a:r>
            <a:endParaRPr 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53</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Validating HTML</a:t>
            </a:r>
          </a:p>
        </p:txBody>
      </p:sp>
    </p:spTree>
    <p:extLst>
      <p:ext uri="{BB962C8B-B14F-4D97-AF65-F5344CB8AC3E}">
        <p14:creationId xmlns:p14="http://schemas.microsoft.com/office/powerpoint/2010/main" val="38368045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556114" y="1309817"/>
            <a:ext cx="10593995" cy="4764536"/>
          </a:xfrm>
        </p:spPr>
        <p:txBody>
          <a:bodyPr/>
          <a:lstStyle/>
          <a:p>
            <a:pPr marL="0" marR="5080" indent="0">
              <a:lnSpc>
                <a:spcPts val="2170"/>
              </a:lnSpc>
              <a:spcBef>
                <a:spcPts val="360"/>
              </a:spcBef>
              <a:spcAft>
                <a:spcPts val="600"/>
              </a:spcAft>
              <a:buNone/>
            </a:pPr>
            <a:r>
              <a:rPr lang="en-US" sz="2000" dirty="0">
                <a:latin typeface="Verdana" panose="020B0604030504040204" pitchFamily="34" charset="0"/>
                <a:ea typeface="Verdana" panose="020B0604030504040204" pitchFamily="34" charset="0"/>
                <a:cs typeface="Verdana" panose="020B0604030504040204" pitchFamily="34" charset="0"/>
              </a:rPr>
              <a:t>Elements can have many classes and properties attached to them to further describe them.  The difference between the two of those are nuanced and deals with the state of the page.</a:t>
            </a:r>
          </a:p>
          <a:p>
            <a:pPr marR="5080">
              <a:lnSpc>
                <a:spcPts val="2170"/>
              </a:lnSpc>
              <a:spcBef>
                <a:spcPts val="360"/>
              </a:spcBef>
              <a:spcAft>
                <a:spcPts val="600"/>
              </a:spcAft>
            </a:pPr>
            <a:r>
              <a:rPr lang="en-US" sz="1800" dirty="0">
                <a:latin typeface="Verdana" panose="020B0604030504040204" pitchFamily="34" charset="0"/>
                <a:ea typeface="Verdana" panose="020B0604030504040204" pitchFamily="34" charset="0"/>
                <a:cs typeface="Verdana" panose="020B0604030504040204" pitchFamily="34" charset="0"/>
              </a:rPr>
              <a:t>This is an example of how browsers had to adapt to a set of standards that were not always fully  thought out.</a:t>
            </a:r>
          </a:p>
          <a:p>
            <a:pPr marL="0" marR="5080" indent="0">
              <a:lnSpc>
                <a:spcPts val="2170"/>
              </a:lnSpc>
              <a:spcBef>
                <a:spcPts val="360"/>
              </a:spcBef>
              <a:spcAft>
                <a:spcPts val="600"/>
              </a:spcAft>
              <a:buNone/>
            </a:pPr>
            <a:r>
              <a:rPr lang="en-US" sz="2000" dirty="0">
                <a:latin typeface="Verdana" panose="020B0604030504040204" pitchFamily="34" charset="0"/>
                <a:ea typeface="Verdana" panose="020B0604030504040204" pitchFamily="34" charset="0"/>
                <a:cs typeface="Verdana" panose="020B0604030504040204" pitchFamily="34" charset="0"/>
              </a:rPr>
              <a:t>Attributes appear in key-value fashion when writing HTML:</a:t>
            </a:r>
          </a:p>
          <a:p>
            <a:pPr marR="5080">
              <a:lnSpc>
                <a:spcPts val="2170"/>
              </a:lnSpc>
              <a:spcBef>
                <a:spcPts val="360"/>
              </a:spcBef>
              <a:spcAft>
                <a:spcPts val="600"/>
              </a:spcAft>
            </a:pPr>
            <a:r>
              <a:rPr lang="en-US" sz="2000" dirty="0">
                <a:latin typeface="Verdana" panose="020B0604030504040204" pitchFamily="34" charset="0"/>
                <a:ea typeface="Verdana" panose="020B0604030504040204" pitchFamily="34" charset="0"/>
                <a:cs typeface="Verdana" panose="020B0604030504040204" pitchFamily="34" charset="0"/>
              </a:rPr>
              <a:t>.</a:t>
            </a:r>
          </a:p>
          <a:p>
            <a:pPr marL="0" marR="5080" indent="0">
              <a:lnSpc>
                <a:spcPts val="2170"/>
              </a:lnSpc>
              <a:spcBef>
                <a:spcPts val="360"/>
              </a:spcBef>
              <a:spcAft>
                <a:spcPts val="600"/>
              </a:spcAft>
              <a:buNone/>
            </a:pPr>
            <a:b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br>
            <a:r>
              <a:rPr lang="en-US" sz="2000" dirty="0">
                <a:latin typeface="Verdana" panose="020B0604030504040204" pitchFamily="34" charset="0"/>
                <a:ea typeface="Verdana" panose="020B0604030504040204" pitchFamily="34" charset="0"/>
                <a:cs typeface="Verdana" panose="020B0604030504040204" pitchFamily="34" charset="0"/>
              </a:rPr>
              <a:t>The </a:t>
            </a:r>
            <a:r>
              <a:rPr lang="en-US" sz="2000" b="1" i="1" dirty="0" err="1">
                <a:solidFill>
                  <a:srgbClr val="AB263D"/>
                </a:solidFill>
                <a:latin typeface="Courier New" panose="02070309020205020404" pitchFamily="49" charset="0"/>
                <a:ea typeface="Verdana" panose="020B0604030504040204" pitchFamily="34" charset="0"/>
                <a:cs typeface="Courier New" panose="02070309020205020404" pitchFamily="49" charset="0"/>
              </a:rPr>
              <a:t>href</a:t>
            </a:r>
            <a:r>
              <a:rPr lang="en-US" sz="2000" dirty="0">
                <a:latin typeface="Verdana" panose="020B0604030504040204" pitchFamily="34" charset="0"/>
                <a:ea typeface="Verdana" panose="020B0604030504040204" pitchFamily="34" charset="0"/>
                <a:cs typeface="Verdana" panose="020B0604030504040204" pitchFamily="34" charset="0"/>
              </a:rPr>
              <a:t> attribute is set to Google’s home page</a:t>
            </a:r>
          </a:p>
          <a:p>
            <a:pPr marL="0" marR="5080" indent="0">
              <a:lnSpc>
                <a:spcPts val="2170"/>
              </a:lnSpc>
              <a:spcBef>
                <a:spcPts val="360"/>
              </a:spcBef>
              <a:spcAft>
                <a:spcPts val="600"/>
              </a:spcAft>
              <a:buNone/>
            </a:pPr>
            <a:r>
              <a:rPr lang="en-US" sz="2000" dirty="0">
                <a:latin typeface="Verdana" panose="020B0604030504040204" pitchFamily="34" charset="0"/>
                <a:ea typeface="Verdana" panose="020B0604030504040204" pitchFamily="34" charset="0"/>
                <a:cs typeface="Verdana" panose="020B0604030504040204" pitchFamily="34" charset="0"/>
              </a:rPr>
              <a:t>Elements are parsed and, as they are changed, keep track of the set of properties. Some properties come from their attributes; others come from user input.</a:t>
            </a:r>
            <a:endParaRPr 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54</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Attributes and Properties</a:t>
            </a:r>
          </a:p>
        </p:txBody>
      </p:sp>
      <p:pic>
        <p:nvPicPr>
          <p:cNvPr id="6" name="Picture 5">
            <a:extLst>
              <a:ext uri="{FF2B5EF4-FFF2-40B4-BE49-F238E27FC236}">
                <a16:creationId xmlns:a16="http://schemas.microsoft.com/office/drawing/2014/main" id="{8E1503DC-57B0-8641-ABB7-D8A7B92FC0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973" y="3332616"/>
            <a:ext cx="5801868" cy="393954"/>
          </a:xfrm>
          <a:prstGeom prst="rect">
            <a:avLst/>
          </a:prstGeom>
        </p:spPr>
      </p:pic>
    </p:spTree>
    <p:extLst>
      <p:ext uri="{BB962C8B-B14F-4D97-AF65-F5344CB8AC3E}">
        <p14:creationId xmlns:p14="http://schemas.microsoft.com/office/powerpoint/2010/main" val="176581108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556114" y="1309817"/>
            <a:ext cx="10593995" cy="4764536"/>
          </a:xfrm>
        </p:spPr>
        <p:txBody>
          <a:bodyPr/>
          <a:lstStyle/>
          <a:p>
            <a:pPr marL="0" marR="5080" indent="0">
              <a:lnSpc>
                <a:spcPts val="2170"/>
              </a:lnSpc>
              <a:spcBef>
                <a:spcPts val="360"/>
              </a:spcBef>
              <a:spcAft>
                <a:spcPts val="600"/>
              </a:spcAft>
              <a:buNone/>
            </a:pPr>
            <a:r>
              <a:rPr lang="en-US" sz="2000" dirty="0">
                <a:latin typeface="Verdana" panose="020B0604030504040204" pitchFamily="34" charset="0"/>
                <a:ea typeface="Verdana" panose="020B0604030504040204" pitchFamily="34" charset="0"/>
                <a:cs typeface="Verdana" panose="020B0604030504040204" pitchFamily="34" charset="0"/>
              </a:rPr>
              <a:t>Elements will often be described with classes and IDs to signify them in some way. Many elements can share a class, and each element can have many classes</a:t>
            </a:r>
          </a:p>
          <a:p>
            <a:pPr marL="0" marR="5080" indent="0">
              <a:lnSpc>
                <a:spcPts val="2170"/>
              </a:lnSpc>
              <a:spcBef>
                <a:spcPts val="360"/>
              </a:spcBef>
              <a:spcAft>
                <a:spcPts val="600"/>
              </a:spcAft>
              <a:buNone/>
            </a:pPr>
            <a:endPar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endParaRPr>
          </a:p>
          <a:p>
            <a:pPr marL="0" marR="5080" indent="0">
              <a:lnSpc>
                <a:spcPts val="2170"/>
              </a:lnSpc>
              <a:spcBef>
                <a:spcPts val="360"/>
              </a:spcBef>
              <a:spcAft>
                <a:spcPts val="600"/>
              </a:spcAft>
              <a:buNone/>
            </a:pPr>
            <a:r>
              <a:rPr lang="en-US" sz="2000" dirty="0">
                <a:latin typeface="Verdana" panose="020B0604030504040204" pitchFamily="34" charset="0"/>
                <a:ea typeface="Verdana" panose="020B0604030504040204" pitchFamily="34" charset="0"/>
                <a:cs typeface="Verdana" panose="020B0604030504040204" pitchFamily="34" charset="0"/>
              </a:rPr>
              <a:t>Has two classes, panel and panel-default</a:t>
            </a:r>
          </a:p>
          <a:p>
            <a:pPr marL="0" marR="5080" indent="0">
              <a:lnSpc>
                <a:spcPts val="2170"/>
              </a:lnSpc>
              <a:spcBef>
                <a:spcPts val="360"/>
              </a:spcBef>
              <a:spcAft>
                <a:spcPts val="600"/>
              </a:spcAft>
              <a:buNone/>
            </a:pPr>
            <a:br>
              <a:rPr lang="en-US" sz="2000" dirty="0">
                <a:latin typeface="Verdana" panose="020B0604030504040204" pitchFamily="34" charset="0"/>
                <a:ea typeface="Verdana" panose="020B0604030504040204" pitchFamily="34" charset="0"/>
                <a:cs typeface="Verdana" panose="020B0604030504040204" pitchFamily="34" charset="0"/>
              </a:rPr>
            </a:br>
            <a:br>
              <a:rPr lang="en-US" sz="2000" dirty="0">
                <a:latin typeface="Verdana" panose="020B0604030504040204" pitchFamily="34" charset="0"/>
                <a:ea typeface="Verdana" panose="020B0604030504040204" pitchFamily="34" charset="0"/>
                <a:cs typeface="Verdana" panose="020B0604030504040204" pitchFamily="34" charset="0"/>
              </a:rPr>
            </a:br>
            <a:r>
              <a:rPr lang="en-US" sz="2000" dirty="0">
                <a:latin typeface="Verdana" panose="020B0604030504040204" pitchFamily="34" charset="0"/>
                <a:ea typeface="Verdana" panose="020B0604030504040204" pitchFamily="34" charset="0"/>
                <a:cs typeface="Verdana" panose="020B0604030504040204" pitchFamily="34" charset="0"/>
              </a:rPr>
              <a:t>Has two classes, panel and panel-danger</a:t>
            </a:r>
          </a:p>
          <a:p>
            <a:pPr marL="0" marR="5080" indent="0">
              <a:lnSpc>
                <a:spcPts val="2170"/>
              </a:lnSpc>
              <a:spcBef>
                <a:spcPts val="360"/>
              </a:spcBef>
              <a:spcAft>
                <a:spcPts val="600"/>
              </a:spcAft>
              <a:buNone/>
            </a:pPr>
            <a:endParaRPr lang="en-US" sz="2000" dirty="0">
              <a:latin typeface="Verdana" panose="020B0604030504040204" pitchFamily="34" charset="0"/>
              <a:ea typeface="Verdana" panose="020B0604030504040204" pitchFamily="34" charset="0"/>
              <a:cs typeface="Verdana" panose="020B0604030504040204" pitchFamily="34" charset="0"/>
            </a:endParaRPr>
          </a:p>
          <a:p>
            <a:pPr marL="0" marR="5080" indent="0">
              <a:lnSpc>
                <a:spcPts val="2170"/>
              </a:lnSpc>
              <a:spcBef>
                <a:spcPts val="360"/>
              </a:spcBef>
              <a:spcAft>
                <a:spcPts val="600"/>
              </a:spcAft>
              <a:buNone/>
            </a:pPr>
            <a:r>
              <a:rPr lang="en-US" sz="2000" dirty="0">
                <a:latin typeface="Verdana" panose="020B0604030504040204" pitchFamily="34" charset="0"/>
                <a:ea typeface="Verdana" panose="020B0604030504040204" pitchFamily="34" charset="0"/>
                <a:cs typeface="Verdana" panose="020B0604030504040204" pitchFamily="34" charset="0"/>
              </a:rPr>
              <a:t>However, only one element can have a particular ID:</a:t>
            </a:r>
          </a:p>
          <a:p>
            <a:pPr marL="0" marR="5080" indent="0">
              <a:lnSpc>
                <a:spcPts val="2170"/>
              </a:lnSpc>
              <a:spcBef>
                <a:spcPts val="360"/>
              </a:spcBef>
              <a:spcAft>
                <a:spcPts val="600"/>
              </a:spcAft>
              <a:buNone/>
            </a:pPr>
            <a:r>
              <a:rPr lang="en-US" sz="2000" b="1" i="1" dirty="0">
                <a:solidFill>
                  <a:srgbClr val="AB263D"/>
                </a:solidFill>
                <a:latin typeface="Courier New" panose="02070309020205020404" pitchFamily="49" charset="0"/>
                <a:ea typeface="Verdana" panose="020B0604030504040204" pitchFamily="34" charset="0"/>
                <a:cs typeface="Courier New" panose="02070309020205020404" pitchFamily="49" charset="0"/>
              </a:rPr>
              <a:t>&lt;</a:t>
            </a:r>
          </a:p>
          <a:p>
            <a:pPr marL="0" marR="5080" indent="0">
              <a:lnSpc>
                <a:spcPts val="2170"/>
              </a:lnSpc>
              <a:spcBef>
                <a:spcPts val="360"/>
              </a:spcBef>
              <a:spcAft>
                <a:spcPts val="600"/>
              </a:spcAft>
              <a:buNone/>
            </a:pPr>
            <a:br>
              <a:rPr lang="en-US" sz="2000" dirty="0">
                <a:latin typeface="Verdana" panose="020B0604030504040204" pitchFamily="34" charset="0"/>
                <a:ea typeface="Verdana" panose="020B0604030504040204" pitchFamily="34" charset="0"/>
                <a:cs typeface="Verdana" panose="020B0604030504040204" pitchFamily="34" charset="0"/>
              </a:rPr>
            </a:br>
            <a:r>
              <a:rPr lang="en-US" sz="2000" dirty="0">
                <a:latin typeface="Verdana" panose="020B0604030504040204" pitchFamily="34" charset="0"/>
                <a:ea typeface="Verdana" panose="020B0604030504040204" pitchFamily="34" charset="0"/>
                <a:cs typeface="Verdana" panose="020B0604030504040204" pitchFamily="34" charset="0"/>
              </a:rPr>
              <a:t>Classes and IDs are most often used to style elements and target elements with JavaScript to add functionality.</a:t>
            </a:r>
            <a:endParaRPr 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55</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Classes and IDs</a:t>
            </a:r>
          </a:p>
        </p:txBody>
      </p:sp>
      <p:pic>
        <p:nvPicPr>
          <p:cNvPr id="6" name="Picture 5">
            <a:extLst>
              <a:ext uri="{FF2B5EF4-FFF2-40B4-BE49-F238E27FC236}">
                <a16:creationId xmlns:a16="http://schemas.microsoft.com/office/drawing/2014/main" id="{D41C02E0-77AE-F844-9F6C-547AA07C1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104" y="2018060"/>
            <a:ext cx="5283962" cy="396748"/>
          </a:xfrm>
          <a:prstGeom prst="rect">
            <a:avLst/>
          </a:prstGeom>
        </p:spPr>
      </p:pic>
      <p:pic>
        <p:nvPicPr>
          <p:cNvPr id="8" name="Picture 7">
            <a:extLst>
              <a:ext uri="{FF2B5EF4-FFF2-40B4-BE49-F238E27FC236}">
                <a16:creationId xmlns:a16="http://schemas.microsoft.com/office/drawing/2014/main" id="{E6D0906A-1212-384D-8D0D-0D0A7F9AE2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104" y="2967163"/>
            <a:ext cx="5103622" cy="396748"/>
          </a:xfrm>
          <a:prstGeom prst="rect">
            <a:avLst/>
          </a:prstGeom>
        </p:spPr>
      </p:pic>
      <p:pic>
        <p:nvPicPr>
          <p:cNvPr id="10" name="Picture 9">
            <a:extLst>
              <a:ext uri="{FF2B5EF4-FFF2-40B4-BE49-F238E27FC236}">
                <a16:creationId xmlns:a16="http://schemas.microsoft.com/office/drawing/2014/main" id="{C7E1D339-AEF3-E644-B66E-A60AC4133E5A}"/>
              </a:ext>
            </a:extLst>
          </p:cNvPr>
          <p:cNvPicPr>
            <a:picLocks noChangeAspect="1"/>
          </p:cNvPicPr>
          <p:nvPr/>
        </p:nvPicPr>
        <p:blipFill rotWithShape="1">
          <a:blip r:embed="rId4">
            <a:extLst>
              <a:ext uri="{28A0092B-C50C-407E-A947-70E740481C1C}">
                <a14:useLocalDpi xmlns:a14="http://schemas.microsoft.com/office/drawing/2010/main" val="0"/>
              </a:ext>
            </a:extLst>
          </a:blip>
          <a:srcRect t="25374" b="18412"/>
          <a:stretch/>
        </p:blipFill>
        <p:spPr>
          <a:xfrm>
            <a:off x="637748" y="4683512"/>
            <a:ext cx="3462528" cy="223025"/>
          </a:xfrm>
          <a:prstGeom prst="rect">
            <a:avLst/>
          </a:prstGeom>
        </p:spPr>
      </p:pic>
    </p:spTree>
    <p:extLst>
      <p:ext uri="{BB962C8B-B14F-4D97-AF65-F5344CB8AC3E}">
        <p14:creationId xmlns:p14="http://schemas.microsoft.com/office/powerpoint/2010/main" val="28382836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56</a:t>
            </a:fld>
            <a:endParaRPr lang="en-US" dirty="0"/>
          </a:p>
        </p:txBody>
      </p:sp>
      <p:sp>
        <p:nvSpPr>
          <p:cNvPr id="4" name="Text Placeholder 3"/>
          <p:cNvSpPr>
            <a:spLocks noGrp="1"/>
          </p:cNvSpPr>
          <p:nvPr>
            <p:ph type="body" sz="quarter" idx="12"/>
          </p:nvPr>
        </p:nvSpPr>
        <p:spPr>
          <a:xfrm>
            <a:off x="466343" y="2138947"/>
            <a:ext cx="11522671" cy="1099553"/>
          </a:xfrm>
        </p:spPr>
        <p:txBody>
          <a:bodyPr/>
          <a:lstStyle/>
          <a:p>
            <a:pPr algn="ctr"/>
            <a:r>
              <a:rPr lang="en-US" sz="3800" b="1" dirty="0">
                <a:latin typeface="Verdana" panose="020B0604030504040204" pitchFamily="34" charset="0"/>
                <a:ea typeface="Verdana" panose="020B0604030504040204" pitchFamily="34" charset="0"/>
                <a:cs typeface="Verdana" panose="020B0604030504040204" pitchFamily="34" charset="0"/>
              </a:rPr>
              <a:t>Questions?</a:t>
            </a:r>
          </a:p>
          <a:p>
            <a:pPr algn="ctr"/>
            <a:endParaRPr lang="en-US" dirty="0"/>
          </a:p>
        </p:txBody>
      </p:sp>
      <p:pic>
        <p:nvPicPr>
          <p:cNvPr id="6" name="Picture Placeholder 5" descr="nanotechnology-173305070.jpg"/>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61800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737044"/>
            <a:ext cx="11585731" cy="4385167"/>
          </a:xfrm>
        </p:spPr>
        <p:txBody>
          <a:bodyPr/>
          <a:lstStyle/>
          <a:p>
            <a:pPr marL="0" marR="5080" indent="0">
              <a:lnSpc>
                <a:spcPts val="2170"/>
              </a:lnSpc>
              <a:spcBef>
                <a:spcPts val="360"/>
              </a:spcBef>
              <a:buNone/>
            </a:pPr>
            <a:r>
              <a:rPr lang="en-US" sz="2000" dirty="0">
                <a:latin typeface="Verdana" panose="020B0604030504040204" pitchFamily="34" charset="0"/>
                <a:ea typeface="Verdana" panose="020B0604030504040204" pitchFamily="34" charset="0"/>
                <a:cs typeface="Verdana" panose="020B0604030504040204" pitchFamily="34" charset="0"/>
              </a:rPr>
              <a:t>Git is an extremely popular version control software that is commonly used both personally and professionally. It is the most widely used version control software at the current point in time.</a:t>
            </a:r>
          </a:p>
          <a:p>
            <a:pPr marL="0" marR="556895" indent="0">
              <a:lnSpc>
                <a:spcPts val="2130"/>
              </a:lnSpc>
              <a:spcBef>
                <a:spcPts val="1425"/>
              </a:spcBef>
              <a:buNone/>
            </a:pPr>
            <a:r>
              <a:rPr lang="en-US" sz="2000" dirty="0">
                <a:latin typeface="Verdana" panose="020B0604030504040204" pitchFamily="34" charset="0"/>
                <a:ea typeface="Verdana" panose="020B0604030504040204" pitchFamily="34" charset="0"/>
                <a:cs typeface="Verdana" panose="020B0604030504040204" pitchFamily="34" charset="0"/>
              </a:rPr>
              <a:t>It was originally created by Linus Torvalds, who happens to also be the creator of the Linux Kernel.</a:t>
            </a:r>
          </a:p>
          <a:p>
            <a:pPr marL="0" marR="76835" indent="0">
              <a:lnSpc>
                <a:spcPts val="2170"/>
              </a:lnSpc>
              <a:spcBef>
                <a:spcPts val="1410"/>
              </a:spcBef>
              <a:buNone/>
            </a:pPr>
            <a:r>
              <a:rPr lang="en-US" sz="2000" dirty="0">
                <a:latin typeface="Verdana" panose="020B0604030504040204" pitchFamily="34" charset="0"/>
                <a:ea typeface="Verdana" panose="020B0604030504040204" pitchFamily="34" charset="0"/>
                <a:cs typeface="Verdana" panose="020B0604030504040204" pitchFamily="34" charset="0"/>
              </a:rPr>
              <a:t>Git is a distributed version control system: everyone will make a copy of a codebase to work off of on their local machine, and changes on one machine will not affect changes on another machine.</a:t>
            </a:r>
          </a:p>
          <a:p>
            <a:pPr marL="0" marR="76835" indent="0">
              <a:lnSpc>
                <a:spcPts val="2170"/>
              </a:lnSpc>
              <a:spcBef>
                <a:spcPts val="1410"/>
              </a:spcBef>
              <a:buNone/>
            </a:pPr>
            <a:endParaRPr lang="en-US" sz="2000" dirty="0">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4"/>
          </p:nvPr>
        </p:nvSpPr>
        <p:spPr/>
        <p:txBody>
          <a:bodyPr/>
          <a:lstStyle/>
          <a:p>
            <a:fld id="{12342C3A-DD85-7843-B416-BD52AB030D59}" type="slidenum">
              <a:rPr lang="en-US" smtClean="0"/>
              <a:pPr/>
              <a:t>6</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What Is Git?</a:t>
            </a:r>
          </a:p>
        </p:txBody>
      </p:sp>
    </p:spTree>
    <p:extLst>
      <p:ext uri="{BB962C8B-B14F-4D97-AF65-F5344CB8AC3E}">
        <p14:creationId xmlns:p14="http://schemas.microsoft.com/office/powerpoint/2010/main" val="806738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737044"/>
            <a:ext cx="11585731" cy="4385167"/>
          </a:xfrm>
        </p:spPr>
        <p:txBody>
          <a:bodyPr/>
          <a:lstStyle/>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Git is a command line program, so we will use it from our terminal (much like node)</a:t>
            </a:r>
          </a:p>
          <a:p>
            <a:r>
              <a:rPr lang="en-US" sz="2000" dirty="0">
                <a:solidFill>
                  <a:srgbClr val="AB263D"/>
                </a:solidFill>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https://git-scm.com/</a:t>
            </a:r>
            <a:r>
              <a:rPr lang="en-US" sz="2000" dirty="0">
                <a:solidFill>
                  <a:srgbClr val="AB263D"/>
                </a:solidFill>
                <a:latin typeface="Verdana" panose="020B0604030504040204" pitchFamily="34" charset="0"/>
                <a:ea typeface="Verdana" panose="020B0604030504040204" pitchFamily="34" charset="0"/>
                <a:cs typeface="Verdana" panose="020B0604030504040204" pitchFamily="34" charset="0"/>
              </a:rPr>
              <a:t> </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Most of our commands are simple, and we will use Git to work collaboratively.</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We will, in general, use Git by setting up a centralized repository that we will publish code to and we will synchronize changes in our local repositories.</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For most of our work, we will be using GitHub to store an online copy of our repository.</a:t>
            </a:r>
          </a:p>
          <a:p>
            <a:pPr marL="0" indent="0">
              <a:buNone/>
            </a:pPr>
            <a:r>
              <a:rPr lang="en-US" sz="2000" b="1" dirty="0">
                <a:solidFill>
                  <a:srgbClr val="AB263D"/>
                </a:solidFill>
                <a:latin typeface="Verdana" panose="020B0604030504040204" pitchFamily="34" charset="0"/>
                <a:ea typeface="Verdana" panose="020B0604030504040204" pitchFamily="34" charset="0"/>
                <a:cs typeface="Verdana" panose="020B0604030504040204" pitchFamily="34" charset="0"/>
              </a:rPr>
              <a:t>All groups are required to use a GitHub or similar online repo for the final project.  This is so I can keep track of how much work is being done and by whom. </a:t>
            </a:r>
          </a:p>
        </p:txBody>
      </p:sp>
      <p:sp>
        <p:nvSpPr>
          <p:cNvPr id="3" name="Slide Number Placeholder 2"/>
          <p:cNvSpPr>
            <a:spLocks noGrp="1"/>
          </p:cNvSpPr>
          <p:nvPr>
            <p:ph type="sldNum" sz="quarter" idx="14"/>
          </p:nvPr>
        </p:nvSpPr>
        <p:spPr/>
        <p:txBody>
          <a:bodyPr/>
          <a:lstStyle/>
          <a:p>
            <a:fld id="{12342C3A-DD85-7843-B416-BD52AB030D59}" type="slidenum">
              <a:rPr lang="en-US" smtClean="0"/>
              <a:pPr/>
              <a:t>7</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How Can We Use Git?</a:t>
            </a:r>
          </a:p>
        </p:txBody>
      </p:sp>
    </p:spTree>
    <p:extLst>
      <p:ext uri="{BB962C8B-B14F-4D97-AF65-F5344CB8AC3E}">
        <p14:creationId xmlns:p14="http://schemas.microsoft.com/office/powerpoint/2010/main" val="2984940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505550"/>
            <a:ext cx="11585731" cy="4385167"/>
          </a:xfrm>
        </p:spPr>
        <p:txBody>
          <a:bodyPr/>
          <a:lstStyle/>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The easiest way to work in a team is to distribute work.</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Very often, work is distributed in one of the following forms:</a:t>
            </a: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Feature based; each team member owns a portion of the features and does all the work for that area. This includes server routes, data code, HTML, CSS, and frontend JavaScript</a:t>
            </a: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Architectural ownership; each team member takes a region of the code to own. One user will work on authentication, one will work on routes, one will work on CSS, one on JS, etc.</a:t>
            </a:r>
          </a:p>
          <a:p>
            <a:pPr marL="457200" indent="-457200">
              <a:buFont typeface="+mj-lt"/>
              <a:buAutoNum type="arabicPeriod"/>
            </a:pPr>
            <a:r>
              <a:rPr lang="en-US" sz="2000" dirty="0">
                <a:latin typeface="Verdana" panose="020B0604030504040204" pitchFamily="34" charset="0"/>
                <a:ea typeface="Verdana" panose="020B0604030504040204" pitchFamily="34" charset="0"/>
                <a:cs typeface="Verdana" panose="020B0604030504040204" pitchFamily="34" charset="0"/>
              </a:rPr>
              <a:t>Ticket based; a series of tickets are created regarding each issue, bug, feature, etc., and developers claim tickets to work on.</a:t>
            </a:r>
          </a:p>
        </p:txBody>
      </p:sp>
      <p:sp>
        <p:nvSpPr>
          <p:cNvPr id="3" name="Slide Number Placeholder 2"/>
          <p:cNvSpPr>
            <a:spLocks noGrp="1"/>
          </p:cNvSpPr>
          <p:nvPr>
            <p:ph type="sldNum" sz="quarter" idx="14"/>
          </p:nvPr>
        </p:nvSpPr>
        <p:spPr/>
        <p:txBody>
          <a:bodyPr/>
          <a:lstStyle/>
          <a:p>
            <a:fld id="{12342C3A-DD85-7843-B416-BD52AB030D59}" type="slidenum">
              <a:rPr lang="en-US" smtClean="0"/>
              <a:pPr/>
              <a:t>8</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Distributing Work</a:t>
            </a:r>
          </a:p>
        </p:txBody>
      </p:sp>
    </p:spTree>
    <p:extLst>
      <p:ext uri="{BB962C8B-B14F-4D97-AF65-F5344CB8AC3E}">
        <p14:creationId xmlns:p14="http://schemas.microsoft.com/office/powerpoint/2010/main" val="3061446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02605" y="1505550"/>
            <a:ext cx="11585731" cy="4385167"/>
          </a:xfrm>
        </p:spPr>
        <p:txBody>
          <a:bodyPr/>
          <a:lstStyle/>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Ticketing systems are a popular way to keep track of issues and features. Project managers often use this software to manage the team workload. You may find this useful for your projects.</a:t>
            </a:r>
          </a:p>
          <a:p>
            <a:pPr marL="0" indent="0">
              <a:buNone/>
            </a:pPr>
            <a:r>
              <a:rPr lang="en-US" sz="2000" dirty="0">
                <a:latin typeface="Verdana" panose="020B0604030504040204" pitchFamily="34" charset="0"/>
                <a:ea typeface="Verdana" panose="020B0604030504040204" pitchFamily="34" charset="0"/>
                <a:cs typeface="Verdana" panose="020B0604030504040204" pitchFamily="34" charset="0"/>
              </a:rPr>
              <a:t>Some popular ticket systems/project management apps:</a:t>
            </a:r>
          </a:p>
          <a:p>
            <a:r>
              <a:rPr lang="en-US" sz="2000" dirty="0">
                <a:latin typeface="Verdana" panose="020B0604030504040204" pitchFamily="34" charset="0"/>
                <a:ea typeface="Verdana" panose="020B0604030504040204" pitchFamily="34" charset="0"/>
                <a:cs typeface="Verdana" panose="020B0604030504040204" pitchFamily="34" charset="0"/>
              </a:rPr>
              <a:t>Asana</a:t>
            </a:r>
            <a:endParaRPr lang="en-US" sz="2000" dirty="0">
              <a:solidFill>
                <a:srgbClr val="AB263D"/>
              </a:solidFill>
              <a:latin typeface="Verdana" panose="020B0604030504040204" pitchFamily="34" charset="0"/>
              <a:ea typeface="Verdana" panose="020B0604030504040204" pitchFamily="34" charset="0"/>
              <a:cs typeface="Verdana" panose="020B0604030504040204" pitchFamily="34" charset="0"/>
            </a:endParaRPr>
          </a:p>
          <a:p>
            <a:pPr lvl="1"/>
            <a:r>
              <a:rPr lang="en-US" sz="1800" dirty="0">
                <a:solidFill>
                  <a:srgbClr val="AB263D"/>
                </a:solidFill>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http://asana.com/</a:t>
            </a:r>
            <a:r>
              <a:rPr lang="en-US" sz="1800" dirty="0">
                <a:solidFill>
                  <a:srgbClr val="AB263D"/>
                </a:solidFill>
                <a:latin typeface="Verdana" panose="020B0604030504040204" pitchFamily="34" charset="0"/>
                <a:ea typeface="Verdana" panose="020B0604030504040204" pitchFamily="34" charset="0"/>
                <a:cs typeface="Verdana" panose="020B0604030504040204" pitchFamily="34" charset="0"/>
              </a:rPr>
              <a:t> </a:t>
            </a:r>
          </a:p>
          <a:p>
            <a:r>
              <a:rPr lang="en-US" sz="2000" dirty="0">
                <a:latin typeface="Verdana" panose="020B0604030504040204" pitchFamily="34" charset="0"/>
                <a:ea typeface="Verdana" panose="020B0604030504040204" pitchFamily="34" charset="0"/>
                <a:cs typeface="Verdana" panose="020B0604030504040204" pitchFamily="34" charset="0"/>
              </a:rPr>
              <a:t>Trello</a:t>
            </a:r>
          </a:p>
          <a:p>
            <a:pPr lvl="1"/>
            <a:r>
              <a:rPr lang="en-US" sz="1800" dirty="0">
                <a:solidFill>
                  <a:srgbClr val="AB263D"/>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http://trello.com/</a:t>
            </a:r>
            <a:r>
              <a:rPr lang="en-US" sz="1800" dirty="0">
                <a:solidFill>
                  <a:srgbClr val="AB263D"/>
                </a:solidFill>
                <a:latin typeface="Verdana" panose="020B0604030504040204" pitchFamily="34" charset="0"/>
                <a:ea typeface="Verdana" panose="020B0604030504040204" pitchFamily="34" charset="0"/>
                <a:cs typeface="Verdana" panose="020B0604030504040204" pitchFamily="34" charset="0"/>
              </a:rPr>
              <a:t> </a:t>
            </a:r>
          </a:p>
          <a:p>
            <a:r>
              <a:rPr lang="en-US" sz="2000" dirty="0">
                <a:latin typeface="Verdana" panose="020B0604030504040204" pitchFamily="34" charset="0"/>
                <a:ea typeface="Verdana" panose="020B0604030504040204" pitchFamily="34" charset="0"/>
                <a:cs typeface="Verdana" panose="020B0604030504040204" pitchFamily="34" charset="0"/>
              </a:rPr>
              <a:t>GitHub issues</a:t>
            </a:r>
          </a:p>
          <a:p>
            <a:pPr lvl="1"/>
            <a:r>
              <a:rPr lang="en-US" sz="1800" dirty="0">
                <a:solidFill>
                  <a:srgbClr val="AB263D"/>
                </a:solidFill>
                <a:latin typeface="Verdana" panose="020B0604030504040204" pitchFamily="34" charset="0"/>
                <a:ea typeface="Verdana" panose="020B0604030504040204" pitchFamily="34" charset="0"/>
                <a:cs typeface="Verdana" panose="020B0604030504040204" pitchFamily="34" charset="0"/>
                <a:hlinkClick r:id="rId4">
                  <a:extLst>
                    <a:ext uri="{A12FA001-AC4F-418D-AE19-62706E023703}">
                      <ahyp:hlinkClr xmlns:ahyp="http://schemas.microsoft.com/office/drawing/2018/hyperlinkcolor" val="tx"/>
                    </a:ext>
                  </a:extLst>
                </a:hlinkClick>
              </a:rPr>
              <a:t>https://developer.github.com/v3/issues/</a:t>
            </a:r>
            <a:r>
              <a:rPr lang="en-US" sz="1800" dirty="0">
                <a:solidFill>
                  <a:srgbClr val="AB263D"/>
                </a:solidFill>
                <a:latin typeface="Verdana" panose="020B0604030504040204" pitchFamily="34" charset="0"/>
                <a:ea typeface="Verdana" panose="020B0604030504040204" pitchFamily="34" charset="0"/>
                <a:cs typeface="Verdana" panose="020B0604030504040204" pitchFamily="34" charset="0"/>
              </a:rPr>
              <a:t> </a:t>
            </a:r>
          </a:p>
        </p:txBody>
      </p:sp>
      <p:sp>
        <p:nvSpPr>
          <p:cNvPr id="3" name="Slide Number Placeholder 2"/>
          <p:cNvSpPr>
            <a:spLocks noGrp="1"/>
          </p:cNvSpPr>
          <p:nvPr>
            <p:ph type="sldNum" sz="quarter" idx="14"/>
          </p:nvPr>
        </p:nvSpPr>
        <p:spPr/>
        <p:txBody>
          <a:bodyPr/>
          <a:lstStyle/>
          <a:p>
            <a:fld id="{12342C3A-DD85-7843-B416-BD52AB030D59}" type="slidenum">
              <a:rPr lang="en-US" smtClean="0"/>
              <a:pPr/>
              <a:t>9</a:t>
            </a:fld>
            <a:endParaRPr lang="en-US" dirty="0"/>
          </a:p>
        </p:txBody>
      </p:sp>
      <p:sp>
        <p:nvSpPr>
          <p:cNvPr id="4" name="Title 3"/>
          <p:cNvSpPr>
            <a:spLocks noGrp="1"/>
          </p:cNvSpPr>
          <p:nvPr>
            <p:ph type="title"/>
          </p:nvPr>
        </p:nvSpPr>
        <p:spPr/>
        <p:txBody>
          <a:bodyPr/>
          <a:lstStyle/>
          <a:p>
            <a:r>
              <a:rPr lang="en-US" dirty="0">
                <a:solidFill>
                  <a:srgbClr val="AB262E"/>
                </a:solidFill>
                <a:latin typeface="Verdana" panose="020B0604030504040204" pitchFamily="34" charset="0"/>
                <a:ea typeface="Verdana" panose="020B0604030504040204" pitchFamily="34" charset="0"/>
                <a:cs typeface="Verdana" panose="020B0604030504040204" pitchFamily="34" charset="0"/>
              </a:rPr>
              <a:t>Using a Ticket System</a:t>
            </a:r>
          </a:p>
        </p:txBody>
      </p:sp>
    </p:spTree>
    <p:extLst>
      <p:ext uri="{BB962C8B-B14F-4D97-AF65-F5344CB8AC3E}">
        <p14:creationId xmlns:p14="http://schemas.microsoft.com/office/powerpoint/2010/main" val="1035368578"/>
      </p:ext>
    </p:extLst>
  </p:cSld>
  <p:clrMapOvr>
    <a:masterClrMapping/>
  </p:clrMapOvr>
</p:sld>
</file>

<file path=ppt/theme/theme1.xml><?xml version="1.0" encoding="utf-8"?>
<a:theme xmlns:a="http://schemas.openxmlformats.org/drawingml/2006/main" name="Cover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 No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hoto Background">
  <a:themeElements>
    <a:clrScheme name="Custom 5">
      <a:dk1>
        <a:sysClr val="windowText" lastClr="000000"/>
      </a:dk1>
      <a:lt1>
        <a:sysClr val="window" lastClr="FFFFFF"/>
      </a:lt1>
      <a:dk2>
        <a:srgbClr val="1F497D"/>
      </a:dk2>
      <a:lt2>
        <a:srgbClr val="EEECE1"/>
      </a:lt2>
      <a:accent1>
        <a:srgbClr val="1E406F"/>
      </a:accent1>
      <a:accent2>
        <a:srgbClr val="EEA420"/>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Blank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ection Brea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Quotes or Statement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Content with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Charts, Data and Tabl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Closing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51809</TotalTime>
  <Words>5460</Words>
  <Application>Microsoft Macintosh PowerPoint</Application>
  <PresentationFormat>Custom</PresentationFormat>
  <Paragraphs>560</Paragraphs>
  <Slides>56</Slides>
  <Notes>8</Notes>
  <HiddenSlides>0</HiddenSlides>
  <MMClips>0</MMClips>
  <ScaleCrop>false</ScaleCrop>
  <HeadingPairs>
    <vt:vector size="6" baseType="variant">
      <vt:variant>
        <vt:lpstr>Fonts Used</vt:lpstr>
      </vt:variant>
      <vt:variant>
        <vt:i4>6</vt:i4>
      </vt:variant>
      <vt:variant>
        <vt:lpstr>Theme</vt:lpstr>
      </vt:variant>
      <vt:variant>
        <vt:i4>9</vt:i4>
      </vt:variant>
      <vt:variant>
        <vt:lpstr>Slide Titles</vt:lpstr>
      </vt:variant>
      <vt:variant>
        <vt:i4>56</vt:i4>
      </vt:variant>
    </vt:vector>
  </HeadingPairs>
  <TitlesOfParts>
    <vt:vector size="71" baseType="lpstr">
      <vt:lpstr>Arial</vt:lpstr>
      <vt:lpstr>Calibri</vt:lpstr>
      <vt:lpstr>Century Gothic</vt:lpstr>
      <vt:lpstr>Courier New</vt:lpstr>
      <vt:lpstr>Times New Roman</vt:lpstr>
      <vt:lpstr>Verdana</vt:lpstr>
      <vt:lpstr>Cover Slides</vt:lpstr>
      <vt:lpstr>Content - No Photos</vt:lpstr>
      <vt:lpstr>Photo Background</vt:lpstr>
      <vt:lpstr>Blanks</vt:lpstr>
      <vt:lpstr>Section Break</vt:lpstr>
      <vt:lpstr>Quotes or Statements</vt:lpstr>
      <vt:lpstr>Content with Photos</vt:lpstr>
      <vt:lpstr>Charts, Data and Tables</vt:lpstr>
      <vt:lpstr>Closing Slide</vt:lpstr>
      <vt:lpstr>PowerPoint Presentation</vt:lpstr>
      <vt:lpstr>PowerPoint Presentation</vt:lpstr>
      <vt:lpstr>PowerPoint Presentation</vt:lpstr>
      <vt:lpstr>How Do We Code Collaboratively? </vt:lpstr>
      <vt:lpstr>What Is Version Control?</vt:lpstr>
      <vt:lpstr>What Is Git?</vt:lpstr>
      <vt:lpstr>How Can We Use Git?</vt:lpstr>
      <vt:lpstr>Distributing Work</vt:lpstr>
      <vt:lpstr>Using a Ticket System</vt:lpstr>
      <vt:lpstr>PowerPoint Presentation</vt:lpstr>
      <vt:lpstr>Git Terms</vt:lpstr>
      <vt:lpstr>Creating a Repository on GitHub</vt:lpstr>
      <vt:lpstr>Creating a Repository on GitHub</vt:lpstr>
      <vt:lpstr>Setting Up Your Local Repository and Pushing Changes</vt:lpstr>
      <vt:lpstr>Pulling Changes</vt:lpstr>
      <vt:lpstr>An Easy Workflow</vt:lpstr>
      <vt:lpstr>Making a Pull Request</vt:lpstr>
      <vt:lpstr>Making a Pull Request</vt:lpstr>
      <vt:lpstr>Reviewing a Pull Request</vt:lpstr>
      <vt:lpstr>Merging the Pull Request</vt:lpstr>
      <vt:lpstr>Pulling Changes</vt:lpstr>
      <vt:lpstr>Avoiding Issues</vt:lpstr>
      <vt:lpstr>PowerPoint Presentation</vt:lpstr>
      <vt:lpstr>Creating an HTML Document</vt:lpstr>
      <vt:lpstr>What’s in an HTML Document?</vt:lpstr>
      <vt:lpstr>Starting an HTML Document</vt:lpstr>
      <vt:lpstr>PowerPoint Presentation</vt:lpstr>
      <vt:lpstr>What is an HTML Element?</vt:lpstr>
      <vt:lpstr>Block Elements vs Inline Elements</vt:lpstr>
      <vt:lpstr>Block Elements vs Inline Elements</vt:lpstr>
      <vt:lpstr>PowerPoint Presentation</vt:lpstr>
      <vt:lpstr>Common HTML Elements: Document Structure</vt:lpstr>
      <vt:lpstr>Common HTML Elements: Content (Container)</vt:lpstr>
      <vt:lpstr>Common HTML Elements: HTML 5 Semantic Tags</vt:lpstr>
      <vt:lpstr>Common HTML Elements: HTML 5 Semantic Tags</vt:lpstr>
      <vt:lpstr>Common HTML Elements: Empty (Non-Container)</vt:lpstr>
      <vt:lpstr>Common HTML Elements: Tables</vt:lpstr>
      <vt:lpstr>Common HTML Elements: Form Elements</vt:lpstr>
      <vt:lpstr>Common HTML Elements: Form Input Types</vt:lpstr>
      <vt:lpstr>Common HTML Elements: Form Input Types</vt:lpstr>
      <vt:lpstr>Improving Our HTML Documents</vt:lpstr>
      <vt:lpstr>Reusability and Repetition</vt:lpstr>
      <vt:lpstr>The Browser is Only Half the Battle</vt:lpstr>
      <vt:lpstr>Separating Style and Content </vt:lpstr>
      <vt:lpstr>Types of Text</vt:lpstr>
      <vt:lpstr>The Layout of Your Content</vt:lpstr>
      <vt:lpstr>List Data</vt:lpstr>
      <vt:lpstr>Tabular Data</vt:lpstr>
      <vt:lpstr>Meaningfully Grouping a News Article</vt:lpstr>
      <vt:lpstr>Meaningfully Grouping a Recipe</vt:lpstr>
      <vt:lpstr>Referencing Assets</vt:lpstr>
      <vt:lpstr>Referencing External Assets</vt:lpstr>
      <vt:lpstr>Validating HTML</vt:lpstr>
      <vt:lpstr>Attributes and Properties</vt:lpstr>
      <vt:lpstr>Classes and IDs</vt:lpstr>
      <vt:lpstr>PowerPoint Presentation</vt:lpstr>
    </vt:vector>
  </TitlesOfParts>
  <Company>Stevens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143 Years of Innovation</dc:title>
  <dc:creator>Laura Bubeck</dc:creator>
  <cp:lastModifiedBy>Patrick Hill</cp:lastModifiedBy>
  <cp:revision>1545</cp:revision>
  <cp:lastPrinted>2016-08-09T14:57:31Z</cp:lastPrinted>
  <dcterms:created xsi:type="dcterms:W3CDTF">2013-11-01T14:42:31Z</dcterms:created>
  <dcterms:modified xsi:type="dcterms:W3CDTF">2020-01-01T03:39:02Z</dcterms:modified>
</cp:coreProperties>
</file>